
<file path=[Content_Types].xml><?xml version="1.0" encoding="utf-8"?>
<Types xmlns="http://schemas.openxmlformats.org/package/2006/content-types">
  <Default Extension="glb" ContentType="model/gltf.binary"/>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7" r:id="rId2"/>
    <p:sldId id="256" r:id="rId3"/>
    <p:sldId id="269" r:id="rId4"/>
    <p:sldId id="263" r:id="rId5"/>
    <p:sldId id="258" r:id="rId6"/>
    <p:sldId id="261" r:id="rId7"/>
    <p:sldId id="262" r:id="rId8"/>
    <p:sldId id="264" r:id="rId9"/>
    <p:sldId id="270" r:id="rId10"/>
    <p:sldId id="272" r:id="rId11"/>
    <p:sldId id="271"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kaIh1M9fhKlJ65NRKWTyqA==" hashData="V738uZTrpg2oFUbq8x/FlfFY1gIeUNCYkY32IeMPhXQmNmMwuLchXAQIIIlFsTg8Hp7RKtIkERY4yKsN9zUA6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9712" autoAdjust="0"/>
  </p:normalViewPr>
  <p:slideViewPr>
    <p:cSldViewPr snapToGrid="0">
      <p:cViewPr varScale="1">
        <p:scale>
          <a:sx n="52" d="100"/>
          <a:sy n="52" d="100"/>
        </p:scale>
        <p:origin x="19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6D03B-7A26-43AB-A8D9-4D4BBD2DAF33}" type="datetimeFigureOut">
              <a:rPr lang="en-GB" smtClean="0"/>
              <a:t>18/12/2023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13B9C-ED8E-4C77-A3FD-6051504D4F11}" type="slidenum">
              <a:rPr lang="en-GB" smtClean="0"/>
              <a:t>‹#›</a:t>
            </a:fld>
            <a:endParaRPr lang="en-GB"/>
          </a:p>
        </p:txBody>
      </p:sp>
    </p:spTree>
    <p:extLst>
      <p:ext uri="{BB962C8B-B14F-4D97-AF65-F5344CB8AC3E}">
        <p14:creationId xmlns:p14="http://schemas.microsoft.com/office/powerpoint/2010/main" val="1029103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B13B9C-ED8E-4C77-A3FD-6051504D4F11}" type="slidenum">
              <a:rPr lang="en-GB" smtClean="0"/>
              <a:t>1</a:t>
            </a:fld>
            <a:endParaRPr lang="en-GB"/>
          </a:p>
        </p:txBody>
      </p:sp>
    </p:spTree>
    <p:extLst>
      <p:ext uri="{BB962C8B-B14F-4D97-AF65-F5344CB8AC3E}">
        <p14:creationId xmlns:p14="http://schemas.microsoft.com/office/powerpoint/2010/main" val="3339864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err="1">
                <a:latin typeface="Tw Cen MT Condensed Extra Bold" panose="020B0803020202020204" pitchFamily="34" charset="0"/>
              </a:rPr>
              <a:t>Whats</a:t>
            </a:r>
            <a:r>
              <a:rPr lang="en-GB" sz="1200" dirty="0">
                <a:latin typeface="Tw Cen MT Condensed Extra Bold" panose="020B0803020202020204" pitchFamily="34" charset="0"/>
              </a:rPr>
              <a:t> else can we do with the data? </a:t>
            </a:r>
            <a:r>
              <a:rPr lang="en-GB" sz="1200" dirty="0" err="1">
                <a:latin typeface="Tw Cen MT Condensed Extra Bold" panose="020B0803020202020204" pitchFamily="34" charset="0"/>
              </a:rPr>
              <a:t>Lookin</a:t>
            </a:r>
            <a:r>
              <a:rPr lang="en-GB" sz="1200" dirty="0">
                <a:latin typeface="Tw Cen MT Condensed Extra Bold" panose="020B0803020202020204" pitchFamily="34" charset="0"/>
              </a:rPr>
              <a:t> to for One Day Internationals</a:t>
            </a:r>
          </a:p>
          <a:p>
            <a:pPr algn="ctr"/>
            <a:r>
              <a:rPr lang="en-GB" sz="1200" dirty="0">
                <a:latin typeface="Tw Cen MT Condensed Extra Bold" panose="020B0803020202020204" pitchFamily="34" charset="0"/>
              </a:rPr>
              <a:t>At least 250 score </a:t>
            </a:r>
          </a:p>
          <a:p>
            <a:pPr algn="ctr"/>
            <a:r>
              <a:rPr lang="en-GB" sz="1200" dirty="0">
                <a:latin typeface="Tw Cen MT Condensed Extra Bold" panose="020B0803020202020204" pitchFamily="34" charset="0"/>
              </a:rPr>
              <a:t>Beast 11 Players </a:t>
            </a:r>
          </a:p>
          <a:p>
            <a:pPr algn="ctr"/>
            <a:endParaRPr lang="en-GB" sz="1200" dirty="0">
              <a:latin typeface="Tw Cen MT Condensed Extra Bold" panose="020B0803020202020204" pitchFamily="34" charset="0"/>
            </a:endParaRPr>
          </a:p>
          <a:p>
            <a:pPr algn="ctr"/>
            <a:endParaRPr lang="en-GB" sz="1200" dirty="0">
              <a:latin typeface="Tw Cen MT Condensed Extra Bold" panose="020B0803020202020204" pitchFamily="34" charset="0"/>
            </a:endParaRPr>
          </a:p>
          <a:p>
            <a:endParaRPr lang="en-GB" dirty="0"/>
          </a:p>
        </p:txBody>
      </p:sp>
      <p:sp>
        <p:nvSpPr>
          <p:cNvPr id="4" name="Slide Number Placeholder 3"/>
          <p:cNvSpPr>
            <a:spLocks noGrp="1"/>
          </p:cNvSpPr>
          <p:nvPr>
            <p:ph type="sldNum" sz="quarter" idx="5"/>
          </p:nvPr>
        </p:nvSpPr>
        <p:spPr/>
        <p:txBody>
          <a:bodyPr/>
          <a:lstStyle/>
          <a:p>
            <a:fld id="{16B13B9C-ED8E-4C77-A3FD-6051504D4F11}" type="slidenum">
              <a:rPr lang="en-GB" smtClean="0"/>
              <a:t>10</a:t>
            </a:fld>
            <a:endParaRPr lang="en-GB"/>
          </a:p>
        </p:txBody>
      </p:sp>
    </p:spTree>
    <p:extLst>
      <p:ext uri="{BB962C8B-B14F-4D97-AF65-F5344CB8AC3E}">
        <p14:creationId xmlns:p14="http://schemas.microsoft.com/office/powerpoint/2010/main" val="4122368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Methodology: Our model employs a logistic regression approach, a commonly used method for binary classification problems like match prediction (win/lose). The model's accuracy is a measure of how well it predicts match outcomes. While technical details are omitted here, the model provides a r</a:t>
            </a:r>
          </a:p>
          <a:p>
            <a:endParaRPr lang="en-GB" b="0" i="0" dirty="0">
              <a:solidFill>
                <a:srgbClr val="374151"/>
              </a:solidFill>
              <a:effectLst/>
              <a:latin typeface="Söhne"/>
            </a:endParaRPr>
          </a:p>
          <a:p>
            <a:r>
              <a:rPr lang="en-GB" b="0" i="0" dirty="0">
                <a:solidFill>
                  <a:srgbClr val="374151"/>
                </a:solidFill>
                <a:effectLst/>
                <a:latin typeface="Söhne"/>
              </a:rPr>
              <a:t>Recommendations: Based on the model's findings, we recommend using the predictions as an additional factor in decision-making processes related to cricket match outcomes. For example, teams, analysts, and betting enthusiasts can incorporate these predictions into their strategies for a more informed </a:t>
            </a:r>
            <a:r>
              <a:rPr lang="en-GB" b="0" i="0" dirty="0" err="1">
                <a:solidFill>
                  <a:srgbClr val="374151"/>
                </a:solidFill>
                <a:effectLst/>
                <a:latin typeface="Söhne"/>
              </a:rPr>
              <a:t>approach.eliable</a:t>
            </a:r>
            <a:r>
              <a:rPr lang="en-GB" b="0" i="0" dirty="0">
                <a:solidFill>
                  <a:srgbClr val="374151"/>
                </a:solidFill>
                <a:effectLst/>
                <a:latin typeface="Söhne"/>
              </a:rPr>
              <a:t> tool for decision-making related to match predictions.</a:t>
            </a:r>
          </a:p>
          <a:p>
            <a:endParaRPr lang="en-GB" b="0" i="0" dirty="0">
              <a:solidFill>
                <a:srgbClr val="374151"/>
              </a:solidFill>
              <a:effectLst/>
              <a:latin typeface="Söhne"/>
            </a:endParaRPr>
          </a:p>
          <a:p>
            <a:r>
              <a:rPr lang="en-GB" b="0" i="0" dirty="0">
                <a:solidFill>
                  <a:srgbClr val="374151"/>
                </a:solidFill>
                <a:effectLst/>
                <a:latin typeface="Söhne"/>
              </a:rPr>
              <a:t>Limitations: It's essential to recognize the limitations of our analysis. The model's accuracy depends on the quality and relevance of historical data. Potential biases or uncertainties may arise from unforeseen factors, and the model may not capture dynamic changes in team performance. Further refinements could involve incorporating more features, such as player statistics or recent team form.</a:t>
            </a:r>
            <a:endParaRPr lang="en-GB" dirty="0"/>
          </a:p>
        </p:txBody>
      </p:sp>
      <p:sp>
        <p:nvSpPr>
          <p:cNvPr id="4" name="Slide Number Placeholder 3"/>
          <p:cNvSpPr>
            <a:spLocks noGrp="1"/>
          </p:cNvSpPr>
          <p:nvPr>
            <p:ph type="sldNum" sz="quarter" idx="5"/>
          </p:nvPr>
        </p:nvSpPr>
        <p:spPr/>
        <p:txBody>
          <a:bodyPr/>
          <a:lstStyle/>
          <a:p>
            <a:fld id="{16B13B9C-ED8E-4C77-A3FD-6051504D4F11}" type="slidenum">
              <a:rPr lang="en-GB" smtClean="0"/>
              <a:t>11</a:t>
            </a:fld>
            <a:endParaRPr lang="en-GB"/>
          </a:p>
        </p:txBody>
      </p:sp>
    </p:spTree>
    <p:extLst>
      <p:ext uri="{BB962C8B-B14F-4D97-AF65-F5344CB8AC3E}">
        <p14:creationId xmlns:p14="http://schemas.microsoft.com/office/powerpoint/2010/main" val="4219451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Questions and Discussion: We welcome questions and discussions about our methodology, findings, and recommendations. Engaging in a dialogue will help refine our understanding and potentially lead to enhancements in our approach or future analyses.</a:t>
            </a:r>
            <a:endParaRPr lang="en-GB" dirty="0"/>
          </a:p>
        </p:txBody>
      </p:sp>
      <p:sp>
        <p:nvSpPr>
          <p:cNvPr id="4" name="Slide Number Placeholder 3"/>
          <p:cNvSpPr>
            <a:spLocks noGrp="1"/>
          </p:cNvSpPr>
          <p:nvPr>
            <p:ph type="sldNum" sz="quarter" idx="5"/>
          </p:nvPr>
        </p:nvSpPr>
        <p:spPr/>
        <p:txBody>
          <a:bodyPr/>
          <a:lstStyle/>
          <a:p>
            <a:fld id="{16B13B9C-ED8E-4C77-A3FD-6051504D4F11}" type="slidenum">
              <a:rPr lang="en-GB" smtClean="0"/>
              <a:t>12</a:t>
            </a:fld>
            <a:endParaRPr lang="en-GB"/>
          </a:p>
        </p:txBody>
      </p:sp>
    </p:spTree>
    <p:extLst>
      <p:ext uri="{BB962C8B-B14F-4D97-AF65-F5344CB8AC3E}">
        <p14:creationId xmlns:p14="http://schemas.microsoft.com/office/powerpoint/2010/main" val="73168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Introduction: This project aims to predict cricket match winners using machine learning. The motivation behind this project is to provide cricket enthusiasts, analysts, and sports enthusiasts with a tool to anticipate the outcome of one-day international (ODI) matches. By leveraging historical match data, our model seeks to address the challenges of predicting cricket match winners accurately. The final product will be a user-friendly application where users can input relevant match details, and the model will provide predictions based on historical data patterns.</a:t>
            </a:r>
          </a:p>
          <a:p>
            <a:endParaRPr lang="en-GB" dirty="0"/>
          </a:p>
          <a:p>
            <a:r>
              <a:rPr lang="en-GB" dirty="0"/>
              <a:t>Today, I'll guide you through the project's journey, culminating in a live demonstration of the application built using the machine learning model.</a:t>
            </a:r>
          </a:p>
        </p:txBody>
      </p:sp>
      <p:sp>
        <p:nvSpPr>
          <p:cNvPr id="4" name="Slide Number Placeholder 3"/>
          <p:cNvSpPr>
            <a:spLocks noGrp="1"/>
          </p:cNvSpPr>
          <p:nvPr>
            <p:ph type="sldNum" sz="quarter" idx="5"/>
          </p:nvPr>
        </p:nvSpPr>
        <p:spPr/>
        <p:txBody>
          <a:bodyPr/>
          <a:lstStyle/>
          <a:p>
            <a:fld id="{16B13B9C-ED8E-4C77-A3FD-6051504D4F11}" type="slidenum">
              <a:rPr lang="en-GB" smtClean="0"/>
              <a:t>2</a:t>
            </a:fld>
            <a:endParaRPr lang="en-GB"/>
          </a:p>
        </p:txBody>
      </p:sp>
    </p:spTree>
    <p:extLst>
      <p:ext uri="{BB962C8B-B14F-4D97-AF65-F5344CB8AC3E}">
        <p14:creationId xmlns:p14="http://schemas.microsoft.com/office/powerpoint/2010/main" val="585397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Data Sources: The primary data source for this project is historical ODI match results, which include information about participating teams, the venue (ground), and various performance metrics. This data is relevant because it reflects the dynamics of cricket matches and allows the model to identify patterns influencing match outcomes. Challenges in the data may include missing values, variations in team strengths, and the impact of changing cricket conditions. Key variables influencing match outcomes include team performance, ground conditions, and recent wins.</a:t>
            </a:r>
          </a:p>
          <a:p>
            <a:endParaRPr lang="en-GB" b="0" i="0" dirty="0">
              <a:solidFill>
                <a:srgbClr val="374151"/>
              </a:solidFill>
              <a:effectLst/>
              <a:latin typeface="Söhne"/>
            </a:endParaRPr>
          </a:p>
          <a:p>
            <a:r>
              <a:rPr lang="en-GB" b="0" i="0" dirty="0">
                <a:solidFill>
                  <a:srgbClr val="374151"/>
                </a:solidFill>
                <a:effectLst/>
                <a:latin typeface="Söhne"/>
              </a:rPr>
              <a:t>Preprocessing and Exploratory Data Analysis: In preparing the data, we transformed categorical variables into numerical format, making it suitable for machine learning models. For example, team names were encoded, and ground locations were represented as numerical values. Exploratory data analysis revealed insights such as the impact of team performance on match outcomes and the significance of ground conditions. Simple visuals, like bar charts and scatter plots, were used to illustrate trends and patterns.</a:t>
            </a:r>
            <a:endParaRPr lang="en-GB" dirty="0"/>
          </a:p>
        </p:txBody>
      </p:sp>
      <p:sp>
        <p:nvSpPr>
          <p:cNvPr id="4" name="Slide Number Placeholder 3"/>
          <p:cNvSpPr>
            <a:spLocks noGrp="1"/>
          </p:cNvSpPr>
          <p:nvPr>
            <p:ph type="sldNum" sz="quarter" idx="5"/>
          </p:nvPr>
        </p:nvSpPr>
        <p:spPr/>
        <p:txBody>
          <a:bodyPr/>
          <a:lstStyle/>
          <a:p>
            <a:fld id="{16B13B9C-ED8E-4C77-A3FD-6051504D4F11}" type="slidenum">
              <a:rPr lang="en-GB" smtClean="0"/>
              <a:t>3</a:t>
            </a:fld>
            <a:endParaRPr lang="en-GB"/>
          </a:p>
        </p:txBody>
      </p:sp>
    </p:spTree>
    <p:extLst>
      <p:ext uri="{BB962C8B-B14F-4D97-AF65-F5344CB8AC3E}">
        <p14:creationId xmlns:p14="http://schemas.microsoft.com/office/powerpoint/2010/main" val="426050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a:t>
            </a:r>
            <a:r>
              <a:rPr lang="en-GB" dirty="0" err="1"/>
              <a:t>analyzing</a:t>
            </a:r>
            <a:r>
              <a:rPr lang="en-GB" dirty="0"/>
              <a:t> the data, let's delve into its insights.</a:t>
            </a:r>
          </a:p>
          <a:p>
            <a:endParaRPr lang="en-GB" dirty="0"/>
          </a:p>
          <a:p>
            <a:r>
              <a:rPr lang="en-GB" dirty="0"/>
              <a:t>The bar chart illustrates the top 10 highest-performing bowlers. It's evident that Kuldeep Yadav leads the pack, closely followed by his teammate Mohammed Siraj, both hailing from India.</a:t>
            </a:r>
          </a:p>
        </p:txBody>
      </p:sp>
      <p:sp>
        <p:nvSpPr>
          <p:cNvPr id="4" name="Slide Number Placeholder 3"/>
          <p:cNvSpPr>
            <a:spLocks noGrp="1"/>
          </p:cNvSpPr>
          <p:nvPr>
            <p:ph type="sldNum" sz="quarter" idx="5"/>
          </p:nvPr>
        </p:nvSpPr>
        <p:spPr/>
        <p:txBody>
          <a:bodyPr/>
          <a:lstStyle/>
          <a:p>
            <a:fld id="{16B13B9C-ED8E-4C77-A3FD-6051504D4F11}" type="slidenum">
              <a:rPr lang="en-GB" smtClean="0"/>
              <a:t>4</a:t>
            </a:fld>
            <a:endParaRPr lang="en-GB"/>
          </a:p>
        </p:txBody>
      </p:sp>
    </p:spTree>
    <p:extLst>
      <p:ext uri="{BB962C8B-B14F-4D97-AF65-F5344CB8AC3E}">
        <p14:creationId xmlns:p14="http://schemas.microsoft.com/office/powerpoint/2010/main" val="4160892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bar chart reveals the highest-performing batters, showcasing India's dominance. The top three positions are secured by Indian players, with </a:t>
            </a:r>
            <a:r>
              <a:rPr lang="en-GB" dirty="0" err="1"/>
              <a:t>Shubman</a:t>
            </a:r>
            <a:r>
              <a:rPr lang="en-GB" dirty="0"/>
              <a:t> Gill at the forefront, followed by two of his teammates.</a:t>
            </a:r>
          </a:p>
        </p:txBody>
      </p:sp>
      <p:sp>
        <p:nvSpPr>
          <p:cNvPr id="4" name="Slide Number Placeholder 3"/>
          <p:cNvSpPr>
            <a:spLocks noGrp="1"/>
          </p:cNvSpPr>
          <p:nvPr>
            <p:ph type="sldNum" sz="quarter" idx="5"/>
          </p:nvPr>
        </p:nvSpPr>
        <p:spPr/>
        <p:txBody>
          <a:bodyPr/>
          <a:lstStyle/>
          <a:p>
            <a:fld id="{16B13B9C-ED8E-4C77-A3FD-6051504D4F11}" type="slidenum">
              <a:rPr lang="en-GB" smtClean="0"/>
              <a:t>5</a:t>
            </a:fld>
            <a:endParaRPr lang="en-GB"/>
          </a:p>
        </p:txBody>
      </p:sp>
    </p:spTree>
    <p:extLst>
      <p:ext uri="{BB962C8B-B14F-4D97-AF65-F5344CB8AC3E}">
        <p14:creationId xmlns:p14="http://schemas.microsoft.com/office/powerpoint/2010/main" val="259281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boxplot illustrates the distribution of runs scored by players from various countries. Here's a guide to interpreting the key elements of the boxplot:</a:t>
            </a:r>
          </a:p>
          <a:p>
            <a:endParaRPr lang="en-GB" dirty="0"/>
          </a:p>
          <a:p>
            <a:r>
              <a:rPr lang="en-GB" dirty="0"/>
              <a:t>- The line within the box signifies the median (middle value) of the data, where 50% falls below and 50% above.</a:t>
            </a:r>
          </a:p>
          <a:p>
            <a:r>
              <a:rPr lang="en-GB" dirty="0"/>
              <a:t>- Whiskers extend from the box edges to the minimum and maximum values within a specific range, typically 1.5 times the IQR (Interquartile Range). Points beyond the whiskers are considered outliers.</a:t>
            </a:r>
          </a:p>
          <a:p>
            <a:r>
              <a:rPr lang="en-GB" dirty="0"/>
              <a:t>- Individual data points beyond the whiskers are represented as dots, indicating potential outliers—data points significantly higher or lower than the rest.</a:t>
            </a:r>
          </a:p>
          <a:p>
            <a:endParaRPr lang="en-GB" dirty="0"/>
          </a:p>
          <a:p>
            <a:r>
              <a:rPr lang="en-GB" dirty="0"/>
              <a:t>Arranging countries based on the median runs, from highest to lowest, allows a quick assessment of which countries, on average, boast players with higher or lower runs. A higher median suggests that players from that country, on average, score more runs. This boxplot offers a visual summary of run distribution across different countries.</a:t>
            </a:r>
          </a:p>
          <a:p>
            <a:endParaRPr lang="en-GB" dirty="0"/>
          </a:p>
          <a:p>
            <a:r>
              <a:rPr lang="en-GB" dirty="0"/>
              <a:t>In this scenario, Nepal takes the lead with the highest median. However, India, while having a lower median, shows more runs overall due to outliers—indicating a few instances of high scores that significantly contributed to their total runs.</a:t>
            </a:r>
          </a:p>
        </p:txBody>
      </p:sp>
      <p:sp>
        <p:nvSpPr>
          <p:cNvPr id="4" name="Slide Number Placeholder 3"/>
          <p:cNvSpPr>
            <a:spLocks noGrp="1"/>
          </p:cNvSpPr>
          <p:nvPr>
            <p:ph type="sldNum" sz="quarter" idx="5"/>
          </p:nvPr>
        </p:nvSpPr>
        <p:spPr/>
        <p:txBody>
          <a:bodyPr/>
          <a:lstStyle/>
          <a:p>
            <a:fld id="{16B13B9C-ED8E-4C77-A3FD-6051504D4F11}" type="slidenum">
              <a:rPr lang="en-GB" smtClean="0"/>
              <a:t>6</a:t>
            </a:fld>
            <a:endParaRPr lang="en-GB"/>
          </a:p>
        </p:txBody>
      </p:sp>
    </p:spTree>
    <p:extLst>
      <p:ext uri="{BB962C8B-B14F-4D97-AF65-F5344CB8AC3E}">
        <p14:creationId xmlns:p14="http://schemas.microsoft.com/office/powerpoint/2010/main" val="938687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box plot, it's evident that South Africa took the most wickets in the tournament. However, noteworthy is India, once again exhibiting the highest maximum value in their wicket distribution.</a:t>
            </a:r>
          </a:p>
        </p:txBody>
      </p:sp>
      <p:sp>
        <p:nvSpPr>
          <p:cNvPr id="4" name="Slide Number Placeholder 3"/>
          <p:cNvSpPr>
            <a:spLocks noGrp="1"/>
          </p:cNvSpPr>
          <p:nvPr>
            <p:ph type="sldNum" sz="quarter" idx="5"/>
          </p:nvPr>
        </p:nvSpPr>
        <p:spPr/>
        <p:txBody>
          <a:bodyPr/>
          <a:lstStyle/>
          <a:p>
            <a:fld id="{16B13B9C-ED8E-4C77-A3FD-6051504D4F11}" type="slidenum">
              <a:rPr lang="en-GB" smtClean="0"/>
              <a:t>7</a:t>
            </a:fld>
            <a:endParaRPr lang="en-GB"/>
          </a:p>
        </p:txBody>
      </p:sp>
    </p:spTree>
    <p:extLst>
      <p:ext uri="{BB962C8B-B14F-4D97-AF65-F5344CB8AC3E}">
        <p14:creationId xmlns:p14="http://schemas.microsoft.com/office/powerpoint/2010/main" val="2949015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India secured the most victories in the tournament, the ultimate triumph in the final belonged to Australia, who defeated India by six wickets.</a:t>
            </a:r>
          </a:p>
          <a:p>
            <a:endParaRPr lang="en-GB" dirty="0"/>
          </a:p>
          <a:p>
            <a:r>
              <a:rPr lang="en-GB" dirty="0"/>
              <a:t>India earned qualification as hosts, and Afghanistan, Australia, Bangladesh, England, New Zealand, Pakistan, and South Africa qualified through the ICC Cricket World Cup Super League. The Netherlands and Sri Lanka secured the final two spots via the qualifier tournament held in Zimbabwe during June and July 2023.</a:t>
            </a:r>
          </a:p>
        </p:txBody>
      </p:sp>
      <p:sp>
        <p:nvSpPr>
          <p:cNvPr id="4" name="Slide Number Placeholder 3"/>
          <p:cNvSpPr>
            <a:spLocks noGrp="1"/>
          </p:cNvSpPr>
          <p:nvPr>
            <p:ph type="sldNum" sz="quarter" idx="5"/>
          </p:nvPr>
        </p:nvSpPr>
        <p:spPr/>
        <p:txBody>
          <a:bodyPr/>
          <a:lstStyle/>
          <a:p>
            <a:fld id="{16B13B9C-ED8E-4C77-A3FD-6051504D4F11}" type="slidenum">
              <a:rPr lang="en-GB" smtClean="0"/>
              <a:t>8</a:t>
            </a:fld>
            <a:endParaRPr lang="en-GB"/>
          </a:p>
        </p:txBody>
      </p:sp>
    </p:spTree>
    <p:extLst>
      <p:ext uri="{BB962C8B-B14F-4D97-AF65-F5344CB8AC3E}">
        <p14:creationId xmlns:p14="http://schemas.microsoft.com/office/powerpoint/2010/main" val="2893362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a:latin typeface="Tw Cen MT Condensed Extra Bold" panose="020B0803020202020204" pitchFamily="34" charset="0"/>
              </a:rPr>
              <a:t>What other insights can we derive from the data? Focusing on One Day Internationals with a minimum score of 250, I utilized Power BI to filter the player matrix, identifying the dream team based on the specified statistics above.</a:t>
            </a:r>
            <a:endParaRPr lang="en-GB" dirty="0"/>
          </a:p>
        </p:txBody>
      </p:sp>
      <p:sp>
        <p:nvSpPr>
          <p:cNvPr id="4" name="Slide Number Placeholder 3"/>
          <p:cNvSpPr>
            <a:spLocks noGrp="1"/>
          </p:cNvSpPr>
          <p:nvPr>
            <p:ph type="sldNum" sz="quarter" idx="5"/>
          </p:nvPr>
        </p:nvSpPr>
        <p:spPr/>
        <p:txBody>
          <a:bodyPr/>
          <a:lstStyle/>
          <a:p>
            <a:fld id="{16B13B9C-ED8E-4C77-A3FD-6051504D4F11}" type="slidenum">
              <a:rPr lang="en-GB" smtClean="0"/>
              <a:t>9</a:t>
            </a:fld>
            <a:endParaRPr lang="en-GB"/>
          </a:p>
        </p:txBody>
      </p:sp>
    </p:spTree>
    <p:extLst>
      <p:ext uri="{BB962C8B-B14F-4D97-AF65-F5344CB8AC3E}">
        <p14:creationId xmlns:p14="http://schemas.microsoft.com/office/powerpoint/2010/main" val="2742308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A6F1-89F8-0948-FD0F-7FECA80C3A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7C96426-D48C-1780-038F-2AC461E35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E6EF893-1605-9998-B04B-FF447B499ECA}"/>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5" name="Footer Placeholder 4">
            <a:extLst>
              <a:ext uri="{FF2B5EF4-FFF2-40B4-BE49-F238E27FC236}">
                <a16:creationId xmlns:a16="http://schemas.microsoft.com/office/drawing/2014/main" id="{7D77701F-891B-AEC4-BE8C-407A1F89DB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4AC3E8-E3CE-5226-90A3-DD6259B4A2FD}"/>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310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CD07-6079-5BF6-6488-20108F2081F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F553DD0-BA57-ACBF-8B63-DA1B5B3D31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B5231B-8265-CCEF-F7B2-BB6503B87617}"/>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5" name="Footer Placeholder 4">
            <a:extLst>
              <a:ext uri="{FF2B5EF4-FFF2-40B4-BE49-F238E27FC236}">
                <a16:creationId xmlns:a16="http://schemas.microsoft.com/office/drawing/2014/main" id="{0D9A0686-0E01-24D0-4F8B-C611587C00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4CB85F-B44A-935B-B1CD-4EFD055AF56C}"/>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274910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4E0A34-AB58-A24C-65DE-3FAC15931F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DF7F528-13FA-07F8-2B23-4D7B1670A9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5696BE-C5AE-FC3D-4C94-BB8EB47A2893}"/>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5" name="Footer Placeholder 4">
            <a:extLst>
              <a:ext uri="{FF2B5EF4-FFF2-40B4-BE49-F238E27FC236}">
                <a16:creationId xmlns:a16="http://schemas.microsoft.com/office/drawing/2014/main" id="{39E6E529-487E-0549-7913-D7A9E7DA65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26B813-4183-2728-3866-A064D302FEF8}"/>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2907338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7F2C-BC1E-1643-47A5-E76D60FF400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16263C-59BD-F1D6-D830-9650A1119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03C7A9-B004-6111-C310-9D6443A2BACC}"/>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5" name="Footer Placeholder 4">
            <a:extLst>
              <a:ext uri="{FF2B5EF4-FFF2-40B4-BE49-F238E27FC236}">
                <a16:creationId xmlns:a16="http://schemas.microsoft.com/office/drawing/2014/main" id="{94D5D90E-01C3-B89C-9891-374FD108D6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E13284-7749-1B58-1A80-5D7B511DAE90}"/>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2078894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482A-FC59-BF07-4766-E99D8B73DA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FB1F56A-B2A3-B9B6-6930-2D9CD32B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49243E-4DFE-BE90-A4C5-FDBDB07A8ACA}"/>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5" name="Footer Placeholder 4">
            <a:extLst>
              <a:ext uri="{FF2B5EF4-FFF2-40B4-BE49-F238E27FC236}">
                <a16:creationId xmlns:a16="http://schemas.microsoft.com/office/drawing/2014/main" id="{FD39E435-06C6-A62F-3E3E-72B509FA87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09B634-F2EA-25FE-F3C9-1B984653A8AF}"/>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3708279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57858-3AB1-837E-C99B-115677558C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C56D48E-303B-7DC2-6414-89C07B616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35B5ECB-390F-3CFB-E68D-C97D30DFE4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2BC250C-4450-3AED-0A03-71C391DC6AF1}"/>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6" name="Footer Placeholder 5">
            <a:extLst>
              <a:ext uri="{FF2B5EF4-FFF2-40B4-BE49-F238E27FC236}">
                <a16:creationId xmlns:a16="http://schemas.microsoft.com/office/drawing/2014/main" id="{549FCF46-9AED-8370-0D9B-E5766A3B15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A402B6-FDB7-1D5B-B980-5CD82C12D4CA}"/>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83173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4335-586D-6CE3-B430-E73623F1AB1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9F1B42-A8D2-E098-DB73-45FA3FC5F4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5300FE-E2E8-EDAD-FCCE-69ACFA03E7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3C617CA-762C-3256-28E4-0BA2E43697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B68EB9-3312-4A1D-F322-E22AE3DB1C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C50A420-054E-13C3-953B-9350F385C513}"/>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8" name="Footer Placeholder 7">
            <a:extLst>
              <a:ext uri="{FF2B5EF4-FFF2-40B4-BE49-F238E27FC236}">
                <a16:creationId xmlns:a16="http://schemas.microsoft.com/office/drawing/2014/main" id="{94426EDC-714B-EE90-A9A3-482B33BD909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23101AE-E7A2-54EA-2BAC-0288C56A5418}"/>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950365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02EB-5070-5E85-B913-81B03F73A53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3803EEB-2FDC-6D82-B4A8-2C156BBA1786}"/>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4" name="Footer Placeholder 3">
            <a:extLst>
              <a:ext uri="{FF2B5EF4-FFF2-40B4-BE49-F238E27FC236}">
                <a16:creationId xmlns:a16="http://schemas.microsoft.com/office/drawing/2014/main" id="{BD491A65-2132-5F74-187D-5C7F3DDDF2D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DE998BC-45D1-36DE-1094-0717C416A1A9}"/>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208494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17353-7DF1-1D7F-E529-022D0A88EE36}"/>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3" name="Footer Placeholder 2">
            <a:extLst>
              <a:ext uri="{FF2B5EF4-FFF2-40B4-BE49-F238E27FC236}">
                <a16:creationId xmlns:a16="http://schemas.microsoft.com/office/drawing/2014/main" id="{7AE60B57-F5E1-9F1E-1EDE-E4F425BCEA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1D2305-4A9F-65AD-24C0-1DCFEBCDDE60}"/>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241228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EAD4-881D-98F0-1BA6-E4BAEAB8A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359630-B28C-0B08-1329-248FCF887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0DC26E2-9896-F4BA-5EBC-A639AC9009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7BE764-10AC-6D59-42E3-843D6CDE3916}"/>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6" name="Footer Placeholder 5">
            <a:extLst>
              <a:ext uri="{FF2B5EF4-FFF2-40B4-BE49-F238E27FC236}">
                <a16:creationId xmlns:a16="http://schemas.microsoft.com/office/drawing/2014/main" id="{4672AF9C-1640-FDF9-AA0A-19ACC51D5C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CB035D-F863-9330-B479-D13F757F8086}"/>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37153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5D77-5E50-5423-D81A-EA36C50D37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4B99431-ECD9-B4CA-FE0E-FEDE696EF8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37E6D1A-F35B-5953-51E5-5B18F04DF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63672-41F1-89DB-E130-D35A0C28CBE3}"/>
              </a:ext>
            </a:extLst>
          </p:cNvPr>
          <p:cNvSpPr>
            <a:spLocks noGrp="1"/>
          </p:cNvSpPr>
          <p:nvPr>
            <p:ph type="dt" sz="half" idx="10"/>
          </p:nvPr>
        </p:nvSpPr>
        <p:spPr/>
        <p:txBody>
          <a:bodyPr/>
          <a:lstStyle/>
          <a:p>
            <a:fld id="{93402766-01D9-47C2-AECC-FD4B331F6D40}" type="datetimeFigureOut">
              <a:rPr lang="en-GB" smtClean="0"/>
              <a:t>18/12/2023</a:t>
            </a:fld>
            <a:endParaRPr lang="en-GB"/>
          </a:p>
        </p:txBody>
      </p:sp>
      <p:sp>
        <p:nvSpPr>
          <p:cNvPr id="6" name="Footer Placeholder 5">
            <a:extLst>
              <a:ext uri="{FF2B5EF4-FFF2-40B4-BE49-F238E27FC236}">
                <a16:creationId xmlns:a16="http://schemas.microsoft.com/office/drawing/2014/main" id="{E9165839-AAC5-5462-E54E-FFA20D4F04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777B26-AF56-441B-0640-1FCFB0E4881D}"/>
              </a:ext>
            </a:extLst>
          </p:cNvPr>
          <p:cNvSpPr>
            <a:spLocks noGrp="1"/>
          </p:cNvSpPr>
          <p:nvPr>
            <p:ph type="sldNum" sz="quarter" idx="12"/>
          </p:nvPr>
        </p:nvSpPr>
        <p:spPr/>
        <p:txBody>
          <a:bodyPr/>
          <a:lstStyle/>
          <a:p>
            <a:fld id="{49EB462A-0FCD-40E3-9BD4-C654A4A13ECC}" type="slidenum">
              <a:rPr lang="en-GB" smtClean="0"/>
              <a:t>‹#›</a:t>
            </a:fld>
            <a:endParaRPr lang="en-GB"/>
          </a:p>
        </p:txBody>
      </p:sp>
    </p:spTree>
    <p:extLst>
      <p:ext uri="{BB962C8B-B14F-4D97-AF65-F5344CB8AC3E}">
        <p14:creationId xmlns:p14="http://schemas.microsoft.com/office/powerpoint/2010/main" val="385072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BEA38A-D8A8-0D00-C6F1-639A811507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751F6B-560B-9533-F083-9E39D0CEFE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663A57-2E1B-077F-D07A-260C1527AD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402766-01D9-47C2-AECC-FD4B331F6D40}" type="datetimeFigureOut">
              <a:rPr lang="en-GB" smtClean="0"/>
              <a:t>18/12/2023</a:t>
            </a:fld>
            <a:endParaRPr lang="en-GB"/>
          </a:p>
        </p:txBody>
      </p:sp>
      <p:sp>
        <p:nvSpPr>
          <p:cNvPr id="5" name="Footer Placeholder 4">
            <a:extLst>
              <a:ext uri="{FF2B5EF4-FFF2-40B4-BE49-F238E27FC236}">
                <a16:creationId xmlns:a16="http://schemas.microsoft.com/office/drawing/2014/main" id="{3570B9BD-8C7C-3E16-9F9C-9147D9AADA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ADD2AAF-EB5C-00DD-2255-E1218FC722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EB462A-0FCD-40E3-9BD4-C654A4A13ECC}" type="slidenum">
              <a:rPr lang="en-GB" smtClean="0"/>
              <a:t>‹#›</a:t>
            </a:fld>
            <a:endParaRPr lang="en-GB"/>
          </a:p>
        </p:txBody>
      </p:sp>
    </p:spTree>
    <p:extLst>
      <p:ext uri="{BB962C8B-B14F-4D97-AF65-F5344CB8AC3E}">
        <p14:creationId xmlns:p14="http://schemas.microsoft.com/office/powerpoint/2010/main" val="74380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microsoft.com/office/2017/06/relationships/model3d" Target="../media/model3d1.glb"/><Relationship Id="rId15" Type="http://schemas.openxmlformats.org/officeDocument/2006/relationships/image" Target="../media/image12.jpeg"/><Relationship Id="rId10" Type="http://schemas.openxmlformats.org/officeDocument/2006/relationships/image" Target="../media/image7.jpeg"/><Relationship Id="rId4" Type="http://schemas.openxmlformats.org/officeDocument/2006/relationships/image" Target="../media/image2.jpeg"/><Relationship Id="rId9" Type="http://schemas.openxmlformats.org/officeDocument/2006/relationships/image" Target="../media/image6.jpe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6.jpeg"/><Relationship Id="rId12" Type="http://schemas.openxmlformats.org/officeDocument/2006/relationships/image" Target="../media/image41.png"/><Relationship Id="rId2" Type="http://schemas.openxmlformats.org/officeDocument/2006/relationships/notesSlide" Target="../notesSlides/notesSlide10.xml"/><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17/06/relationships/model3d" Target="../media/model3d1.glb"/><Relationship Id="rId5" Type="http://schemas.openxmlformats.org/officeDocument/2006/relationships/image" Target="../media/image4.jpeg"/><Relationship Id="rId15" Type="http://schemas.openxmlformats.org/officeDocument/2006/relationships/image" Target="../media/image42.png"/><Relationship Id="rId10" Type="http://schemas.microsoft.com/office/2007/relationships/hdphoto" Target="../media/hdphoto1.wdp"/><Relationship Id="rId4" Type="http://schemas.openxmlformats.org/officeDocument/2006/relationships/image" Target="../media/image2.jpeg"/><Relationship Id="rId9" Type="http://schemas.openxmlformats.org/officeDocument/2006/relationships/image" Target="../media/image20.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6.jpeg"/><Relationship Id="rId12" Type="http://schemas.openxmlformats.org/officeDocument/2006/relationships/image" Target="../media/image43.png"/><Relationship Id="rId17" Type="http://schemas.openxmlformats.org/officeDocument/2006/relationships/image" Target="../media/image45.png"/><Relationship Id="rId2" Type="http://schemas.openxmlformats.org/officeDocument/2006/relationships/notesSlide" Target="../notesSlides/notesSlide11.xml"/><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17/06/relationships/model3d" Target="../media/model3d1.glb"/><Relationship Id="rId5" Type="http://schemas.openxmlformats.org/officeDocument/2006/relationships/image" Target="../media/image4.jpeg"/><Relationship Id="rId15" Type="http://schemas.openxmlformats.org/officeDocument/2006/relationships/image" Target="../media/image44.png"/><Relationship Id="rId10" Type="http://schemas.microsoft.com/office/2007/relationships/hdphoto" Target="../media/hdphoto1.wdp"/><Relationship Id="rId4" Type="http://schemas.openxmlformats.org/officeDocument/2006/relationships/image" Target="../media/image2.jpeg"/><Relationship Id="rId9" Type="http://schemas.openxmlformats.org/officeDocument/2006/relationships/image" Target="../media/image20.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30.png"/><Relationship Id="rId3" Type="http://schemas.openxmlformats.org/officeDocument/2006/relationships/slideLayout" Target="../slideLayouts/slideLayout1.xml"/><Relationship Id="rId7" Type="http://schemas.microsoft.com/office/2017/06/relationships/model3d" Target="../media/model3d1.glb"/><Relationship Id="rId12" Type="http://schemas.microsoft.com/office/2007/relationships/hdphoto" Target="../media/hdphoto1.wdp"/><Relationship Id="rId2" Type="http://schemas.openxmlformats.org/officeDocument/2006/relationships/audio" Target="../media/media1.mp3"/><Relationship Id="rId16" Type="http://schemas.openxmlformats.org/officeDocument/2006/relationships/image" Target="../media/image33.png"/><Relationship Id="rId1" Type="http://schemas.microsoft.com/office/2007/relationships/media" Target="../media/media1.mp3"/><Relationship Id="rId6" Type="http://schemas.openxmlformats.org/officeDocument/2006/relationships/image" Target="../media/image1.png"/><Relationship Id="rId11" Type="http://schemas.openxmlformats.org/officeDocument/2006/relationships/image" Target="../media/image20.png"/><Relationship Id="rId5" Type="http://schemas.openxmlformats.org/officeDocument/2006/relationships/image" Target="../media/image46.png"/><Relationship Id="rId15" Type="http://schemas.openxmlformats.org/officeDocument/2006/relationships/image" Target="../media/image32.png"/><Relationship Id="rId10" Type="http://schemas.microsoft.com/office/2007/relationships/hdphoto" Target="../media/hdphoto2.wdp"/><Relationship Id="rId4" Type="http://schemas.openxmlformats.org/officeDocument/2006/relationships/notesSlide" Target="../notesSlides/notesSlide12.xml"/><Relationship Id="rId9" Type="http://schemas.openxmlformats.org/officeDocument/2006/relationships/image" Target="../media/image48.pn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4.jpeg"/><Relationship Id="rId12"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5.png"/><Relationship Id="rId5" Type="http://schemas.microsoft.com/office/2017/06/relationships/model3d" Target="../media/model3d1.glb"/><Relationship Id="rId15" Type="http://schemas.openxmlformats.org/officeDocument/2006/relationships/image" Target="../media/image18.png"/><Relationship Id="rId10" Type="http://schemas.openxmlformats.org/officeDocument/2006/relationships/image" Target="../media/image7.jpeg"/><Relationship Id="rId4" Type="http://schemas.openxmlformats.org/officeDocument/2006/relationships/image" Target="../media/image2.jpeg"/><Relationship Id="rId9" Type="http://schemas.openxmlformats.org/officeDocument/2006/relationships/image" Target="../media/image6.jpe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22.png"/><Relationship Id="rId1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6.jpeg"/><Relationship Id="rId12" Type="http://schemas.openxmlformats.org/officeDocument/2006/relationships/image" Target="../media/image21.png"/><Relationship Id="rId17" Type="http://schemas.openxmlformats.org/officeDocument/2006/relationships/image" Target="../media/image12.jpeg"/><Relationship Id="rId2" Type="http://schemas.openxmlformats.org/officeDocument/2006/relationships/notesSlide" Target="../notesSlides/notesSlide3.xml"/><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17/06/relationships/model3d" Target="../media/model3d1.glb"/><Relationship Id="rId5" Type="http://schemas.openxmlformats.org/officeDocument/2006/relationships/image" Target="../media/image4.jpeg"/><Relationship Id="rId15" Type="http://schemas.openxmlformats.org/officeDocument/2006/relationships/image" Target="../media/image24.png"/><Relationship Id="rId10" Type="http://schemas.microsoft.com/office/2007/relationships/hdphoto" Target="../media/hdphoto1.wdp"/><Relationship Id="rId4" Type="http://schemas.openxmlformats.org/officeDocument/2006/relationships/image" Target="../media/image2.jpeg"/><Relationship Id="rId9" Type="http://schemas.openxmlformats.org/officeDocument/2006/relationships/image" Target="../media/image20.pn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13" Type="http://schemas.microsoft.com/office/2007/relationships/hdphoto" Target="../media/hdphoto1.wdp"/><Relationship Id="rId18" Type="http://schemas.openxmlformats.org/officeDocument/2006/relationships/image" Target="../media/image12.jpeg"/><Relationship Id="rId3" Type="http://schemas.openxmlformats.org/officeDocument/2006/relationships/image" Target="../media/image27.jpeg"/><Relationship Id="rId7" Type="http://schemas.openxmlformats.org/officeDocument/2006/relationships/image" Target="../media/image4.jpeg"/><Relationship Id="rId12" Type="http://schemas.openxmlformats.org/officeDocument/2006/relationships/image" Target="../media/image20.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29.png"/><Relationship Id="rId5" Type="http://schemas.openxmlformats.org/officeDocument/2006/relationships/image" Target="../media/image28.png"/><Relationship Id="rId15" Type="http://schemas.openxmlformats.org/officeDocument/2006/relationships/image" Target="../media/image31.png"/><Relationship Id="rId10" Type="http://schemas.openxmlformats.org/officeDocument/2006/relationships/image" Target="../media/image7.jpeg"/><Relationship Id="rId4" Type="http://schemas.microsoft.com/office/2017/06/relationships/model3d" Target="../media/model3d1.glb"/><Relationship Id="rId9" Type="http://schemas.openxmlformats.org/officeDocument/2006/relationships/image" Target="../media/image6.jpe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7.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2.jpeg"/><Relationship Id="rId10" Type="http://schemas.openxmlformats.org/officeDocument/2006/relationships/image" Target="../media/image12.jpeg"/><Relationship Id="rId4" Type="http://schemas.openxmlformats.org/officeDocument/2006/relationships/image" Target="../media/image4.jpe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7.jpeg"/><Relationship Id="rId7"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5.jpeg"/><Relationship Id="rId10" Type="http://schemas.openxmlformats.org/officeDocument/2006/relationships/image" Target="../media/image12.jpeg"/><Relationship Id="rId4" Type="http://schemas.openxmlformats.org/officeDocument/2006/relationships/image" Target="../media/image35.png"/><Relationship Id="rId9"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7.jpeg"/><Relationship Id="rId7"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6.jpeg"/><Relationship Id="rId10" Type="http://schemas.openxmlformats.org/officeDocument/2006/relationships/image" Target="../media/image12.jpeg"/><Relationship Id="rId4" Type="http://schemas.openxmlformats.org/officeDocument/2006/relationships/image" Target="../media/image36.png"/><Relationship Id="rId9"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6.jpeg"/><Relationship Id="rId12" Type="http://schemas.openxmlformats.org/officeDocument/2006/relationships/image" Target="../media/image31.png"/><Relationship Id="rId17" Type="http://schemas.openxmlformats.org/officeDocument/2006/relationships/image" Target="../media/image12.jpeg"/><Relationship Id="rId2" Type="http://schemas.openxmlformats.org/officeDocument/2006/relationships/notesSlide" Target="../notesSlides/notesSlide8.xml"/><Relationship Id="rId16"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30.png"/><Relationship Id="rId5" Type="http://schemas.openxmlformats.org/officeDocument/2006/relationships/image" Target="../media/image2.jpeg"/><Relationship Id="rId15" Type="http://schemas.openxmlformats.org/officeDocument/2006/relationships/image" Target="../media/image37.png"/><Relationship Id="rId10" Type="http://schemas.microsoft.com/office/2017/06/relationships/model3d" Target="../media/model3d1.glb"/><Relationship Id="rId4" Type="http://schemas.openxmlformats.org/officeDocument/2006/relationships/image" Target="../media/image4.jpeg"/><Relationship Id="rId9" Type="http://schemas.microsoft.com/office/2007/relationships/hdphoto" Target="../media/hdphoto1.wdp"/><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6.jpeg"/><Relationship Id="rId12" Type="http://schemas.openxmlformats.org/officeDocument/2006/relationships/image" Target="../media/image38.png"/><Relationship Id="rId2" Type="http://schemas.openxmlformats.org/officeDocument/2006/relationships/notesSlide" Target="../notesSlides/notesSlide9.xml"/><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17/06/relationships/model3d" Target="../media/model3d1.glb"/><Relationship Id="rId5" Type="http://schemas.openxmlformats.org/officeDocument/2006/relationships/image" Target="../media/image4.jpeg"/><Relationship Id="rId1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2.jpeg"/><Relationship Id="rId9" Type="http://schemas.openxmlformats.org/officeDocument/2006/relationships/image" Target="../media/image20.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1306EFE-1C4F-C037-1387-E3B1DA16791B}"/>
              </a:ext>
            </a:extLst>
          </p:cNvPr>
          <p:cNvSpPr/>
          <p:nvPr/>
        </p:nvSpPr>
        <p:spPr>
          <a:xfrm>
            <a:off x="0" y="0"/>
            <a:ext cx="12192000" cy="6858000"/>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ICC World Cup 2023 - Life comes full circle for Kuldeep Yadav against  England | ESPNcricinfo">
            <a:extLst>
              <a:ext uri="{FF2B5EF4-FFF2-40B4-BE49-F238E27FC236}">
                <a16:creationId xmlns:a16="http://schemas.microsoft.com/office/drawing/2014/main" id="{24E6E9B7-812C-C871-05BC-195362D6A8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44" r="19107"/>
          <a:stretch/>
        </p:blipFill>
        <p:spPr bwMode="auto">
          <a:xfrm>
            <a:off x="234839" y="5114892"/>
            <a:ext cx="1676523" cy="1570441"/>
          </a:xfrm>
          <a:prstGeom prst="ellipse">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5D507CD8-32BA-0059-1EDF-81138850C6C2}"/>
                  </a:ext>
                </a:extLst>
              </p:cNvPr>
              <p:cNvGraphicFramePr>
                <a:graphicFrameLocks noChangeAspect="1"/>
              </p:cNvGraphicFramePr>
              <p:nvPr>
                <p:extLst>
                  <p:ext uri="{D42A27DB-BD31-4B8C-83A1-F6EECF244321}">
                    <p14:modId xmlns:p14="http://schemas.microsoft.com/office/powerpoint/2010/main" val="959151353"/>
                  </p:ext>
                </p:extLst>
              </p:nvPr>
            </p:nvGraphicFramePr>
            <p:xfrm>
              <a:off x="16439587" y="3348256"/>
              <a:ext cx="863036" cy="882003"/>
            </p:xfrm>
            <a:graphic>
              <a:graphicData uri="http://schemas.microsoft.com/office/drawing/2017/model3d">
                <am3d:model3d r:embed="rId5">
                  <am3d:spPr>
                    <a:xfrm>
                      <a:off x="0" y="0"/>
                      <a:ext cx="863036" cy="882003"/>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689430" ay="-3159327" az="-550812"/>
                    <am3d:postTrans dx="0" dy="0" dz="0"/>
                  </am3d:trans>
                  <am3d:raster rName="Office3DRenderer" rVer="16.0.8326">
                    <am3d:blip r:embed="rId6"/>
                  </am3d:raster>
                  <am3d:objViewport viewportSz="21528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5D507CD8-32BA-0059-1EDF-81138850C6C2}"/>
                  </a:ext>
                </a:extLst>
              </p:cNvPr>
              <p:cNvPicPr>
                <a:picLocks noGrp="1" noRot="1" noChangeAspect="1" noMove="1" noResize="1" noEditPoints="1" noAdjustHandles="1" noChangeArrowheads="1" noChangeShapeType="1" noCrop="1"/>
              </p:cNvPicPr>
              <p:nvPr/>
            </p:nvPicPr>
            <p:blipFill>
              <a:blip r:embed="rId6"/>
              <a:stretch>
                <a:fillRect/>
              </a:stretch>
            </p:blipFill>
            <p:spPr>
              <a:xfrm>
                <a:off x="16439587" y="3348256"/>
                <a:ext cx="863036" cy="882003"/>
              </a:xfrm>
              <a:prstGeom prst="rect">
                <a:avLst/>
              </a:prstGeom>
            </p:spPr>
          </p:pic>
        </mc:Fallback>
      </mc:AlternateContent>
      <p:pic>
        <p:nvPicPr>
          <p:cNvPr id="1028" name="Picture 4" descr="India vs Bangladesh, Asia Cup 2023 Super 4: Shubman Gill's Ton Silver  Lining In India's Six-Run Defeat | Cricket News">
            <a:extLst>
              <a:ext uri="{FF2B5EF4-FFF2-40B4-BE49-F238E27FC236}">
                <a16:creationId xmlns:a16="http://schemas.microsoft.com/office/drawing/2014/main" id="{640E3D65-6FE5-A558-8EA0-63A83B7FA85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30" r="8875"/>
          <a:stretch/>
        </p:blipFill>
        <p:spPr bwMode="auto">
          <a:xfrm>
            <a:off x="10014814" y="4990301"/>
            <a:ext cx="1932302"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Nepal thrash PNG to secure ODI status">
            <a:extLst>
              <a:ext uri="{FF2B5EF4-FFF2-40B4-BE49-F238E27FC236}">
                <a16:creationId xmlns:a16="http://schemas.microsoft.com/office/drawing/2014/main" id="{F33DDA1D-0E79-68D8-74CC-4EE6CAEA80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59" r="7841"/>
          <a:stretch/>
        </p:blipFill>
        <p:spPr bwMode="auto">
          <a:xfrm>
            <a:off x="9953615" y="1383999"/>
            <a:ext cx="2054700"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South Africa unveil squad for World Cup 2023">
            <a:extLst>
              <a:ext uri="{FF2B5EF4-FFF2-40B4-BE49-F238E27FC236}">
                <a16:creationId xmlns:a16="http://schemas.microsoft.com/office/drawing/2014/main" id="{21D771FF-1165-B718-BB93-313767A5916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089" t="-1575" r="30894" b="1575"/>
          <a:stretch/>
        </p:blipFill>
        <p:spPr bwMode="auto">
          <a:xfrm>
            <a:off x="7424989" y="5161751"/>
            <a:ext cx="1709299" cy="16002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The Indian fortress: World record 25 straight unbeaten cricket series at  home | Cricket News - Times of India">
            <a:extLst>
              <a:ext uri="{FF2B5EF4-FFF2-40B4-BE49-F238E27FC236}">
                <a16:creationId xmlns:a16="http://schemas.microsoft.com/office/drawing/2014/main" id="{BAA4A664-A1F4-F8C7-6F8F-644B63B4887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51" t="8877" r="54371" b="25092"/>
          <a:stretch/>
        </p:blipFill>
        <p:spPr bwMode="auto">
          <a:xfrm>
            <a:off x="3553493" y="5215946"/>
            <a:ext cx="1546040" cy="1415090"/>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C183F5-857A-F861-08FE-037CFDCEB0D8}"/>
              </a:ext>
            </a:extLst>
          </p:cNvPr>
          <p:cNvSpPr txBox="1"/>
          <p:nvPr/>
        </p:nvSpPr>
        <p:spPr>
          <a:xfrm>
            <a:off x="51753" y="-339421"/>
            <a:ext cx="12191999" cy="5555367"/>
          </a:xfrm>
          <a:prstGeom prst="rect">
            <a:avLst/>
          </a:prstGeom>
          <a:noFill/>
          <a:ln>
            <a:noFill/>
          </a:ln>
          <a:effectLst>
            <a:outerShdw blurRad="107950" dist="12700" dir="5400000" algn="ctr">
              <a:srgbClr val="000000"/>
            </a:outerShdw>
          </a:effectLst>
        </p:spPr>
        <p:txBody>
          <a:bodyPr wrap="square" rtlCol="0">
            <a:spAutoFit/>
          </a:bodyPr>
          <a:lstStyle/>
          <a:p>
            <a:pPr algn="ctr"/>
            <a:r>
              <a:rPr lang="en-GB" sz="11500" dirty="0">
                <a:solidFill>
                  <a:schemeClr val="bg1"/>
                </a:solidFill>
                <a:latin typeface="Tw Cen MT Condensed Extra Bold" panose="020F0502020204030204" pitchFamily="34" charset="0"/>
              </a:rPr>
              <a:t>Swinging Winning </a:t>
            </a:r>
            <a:r>
              <a:rPr lang="en-GB" sz="8000" dirty="0">
                <a:solidFill>
                  <a:schemeClr val="bg1"/>
                </a:solidFill>
                <a:latin typeface="Tw Cen MT Condensed Extra Bold" panose="020F0502020204030204" pitchFamily="34" charset="0"/>
              </a:rPr>
              <a:t>Predicting </a:t>
            </a:r>
          </a:p>
          <a:p>
            <a:pPr algn="ctr"/>
            <a:r>
              <a:rPr lang="en-GB" sz="8000" dirty="0">
                <a:solidFill>
                  <a:schemeClr val="bg1"/>
                </a:solidFill>
                <a:latin typeface="Tw Cen MT Condensed Extra Bold" panose="020F0502020204030204" pitchFamily="34" charset="0"/>
              </a:rPr>
              <a:t>ODI Cricket Match Winners </a:t>
            </a:r>
          </a:p>
          <a:p>
            <a:pPr algn="ctr"/>
            <a:r>
              <a:rPr lang="en-GB" sz="8000" dirty="0">
                <a:solidFill>
                  <a:schemeClr val="bg1"/>
                </a:solidFill>
                <a:latin typeface="Tw Cen MT Condensed Extra Bold" panose="020F0502020204030204" pitchFamily="34" charset="0"/>
              </a:rPr>
              <a:t>with Machine Learning</a:t>
            </a:r>
            <a:endParaRPr lang="en-GB" sz="1100" dirty="0">
              <a:solidFill>
                <a:schemeClr val="bg1"/>
              </a:solidFill>
              <a:latin typeface="Tw Cen MT Condensed Extra Bold" panose="020F0502020204030204" pitchFamily="34" charset="0"/>
            </a:endParaRP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A67D7020-EBD9-42C3-35D0-DB1B103C0ED3}"/>
                  </a:ext>
                </a:extLst>
              </p:cNvPr>
              <p:cNvGraphicFramePr>
                <a:graphicFrameLocks noChangeAspect="1"/>
              </p:cNvGraphicFramePr>
              <p:nvPr>
                <p:extLst>
                  <p:ext uri="{D42A27DB-BD31-4B8C-83A1-F6EECF244321}">
                    <p14:modId xmlns:p14="http://schemas.microsoft.com/office/powerpoint/2010/main" val="1527574227"/>
                  </p:ext>
                </p:extLst>
              </p:nvPr>
            </p:nvGraphicFramePr>
            <p:xfrm>
              <a:off x="-2811051" y="461914"/>
              <a:ext cx="713643" cy="713642"/>
            </p:xfrm>
            <a:graphic>
              <a:graphicData uri="http://schemas.microsoft.com/office/drawing/2017/model3d">
                <am3d:model3d r:embed="rId5">
                  <am3d:spPr>
                    <a:xfrm>
                      <a:off x="0" y="0"/>
                      <a:ext cx="713643" cy="713642"/>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6478756" ay="3822344" az="-6593929"/>
                    <am3d:postTrans dx="0" dy="0" dz="0"/>
                  </am3d:trans>
                  <am3d:raster rName="Office3DRenderer" rVer="16.0.8326">
                    <am3d:blip r:embed="rId11"/>
                  </am3d:raster>
                  <am3d:objViewport viewportSz="17222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A67D7020-EBD9-42C3-35D0-DB1B103C0ED3}"/>
                  </a:ext>
                </a:extLst>
              </p:cNvPr>
              <p:cNvPicPr>
                <a:picLocks noGrp="1" noRot="1" noChangeAspect="1" noMove="1" noResize="1" noEditPoints="1" noAdjustHandles="1" noChangeArrowheads="1" noChangeShapeType="1" noCrop="1"/>
              </p:cNvPicPr>
              <p:nvPr/>
            </p:nvPicPr>
            <p:blipFill>
              <a:blip r:embed="rId11"/>
              <a:stretch>
                <a:fillRect/>
              </a:stretch>
            </p:blipFill>
            <p:spPr>
              <a:xfrm>
                <a:off x="-2811051" y="461914"/>
                <a:ext cx="713643" cy="7136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E770F9D-1D1D-6502-C7CE-2B597145FB86}"/>
                  </a:ext>
                </a:extLst>
              </p:cNvPr>
              <p:cNvGraphicFramePr>
                <a:graphicFrameLocks noChangeAspect="1"/>
              </p:cNvGraphicFramePr>
              <p:nvPr>
                <p:extLst>
                  <p:ext uri="{D42A27DB-BD31-4B8C-83A1-F6EECF244321}">
                    <p14:modId xmlns:p14="http://schemas.microsoft.com/office/powerpoint/2010/main" val="4283732640"/>
                  </p:ext>
                </p:extLst>
              </p:nvPr>
            </p:nvGraphicFramePr>
            <p:xfrm>
              <a:off x="12850536" y="-79875"/>
              <a:ext cx="868770" cy="868770"/>
            </p:xfrm>
            <a:graphic>
              <a:graphicData uri="http://schemas.microsoft.com/office/drawing/2017/model3d">
                <am3d:model3d r:embed="rId5">
                  <am3d:spPr>
                    <a:xfrm>
                      <a:off x="0" y="0"/>
                      <a:ext cx="868770" cy="868770"/>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1092424" ay="-3047527" az="-857908"/>
                    <am3d:postTrans dx="0" dy="0" dz="0"/>
                  </am3d:trans>
                  <am3d:raster rName="Office3DRenderer" rVer="16.0.8326">
                    <am3d:blip r:embed="rId12"/>
                  </am3d:raster>
                  <am3d:objViewport viewportSz="22784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E770F9D-1D1D-6502-C7CE-2B597145FB86}"/>
                  </a:ext>
                </a:extLst>
              </p:cNvPr>
              <p:cNvPicPr>
                <a:picLocks noGrp="1" noRot="1" noChangeAspect="1" noMove="1" noResize="1" noEditPoints="1" noAdjustHandles="1" noChangeArrowheads="1" noChangeShapeType="1" noCrop="1"/>
              </p:cNvPicPr>
              <p:nvPr/>
            </p:nvPicPr>
            <p:blipFill>
              <a:blip r:embed="rId12"/>
              <a:stretch>
                <a:fillRect/>
              </a:stretch>
            </p:blipFill>
            <p:spPr>
              <a:xfrm>
                <a:off x="12850536" y="-79875"/>
                <a:ext cx="868770" cy="8687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62E617C-9F17-DD19-8170-6FE15A26779D}"/>
                  </a:ext>
                </a:extLst>
              </p:cNvPr>
              <p:cNvGraphicFramePr>
                <a:graphicFrameLocks noChangeAspect="1"/>
              </p:cNvGraphicFramePr>
              <p:nvPr>
                <p:extLst>
                  <p:ext uri="{D42A27DB-BD31-4B8C-83A1-F6EECF244321}">
                    <p14:modId xmlns:p14="http://schemas.microsoft.com/office/powerpoint/2010/main" val="2439756356"/>
                  </p:ext>
                </p:extLst>
              </p:nvPr>
            </p:nvGraphicFramePr>
            <p:xfrm>
              <a:off x="-2884490" y="5382988"/>
              <a:ext cx="836008" cy="836009"/>
            </p:xfrm>
            <a:graphic>
              <a:graphicData uri="http://schemas.microsoft.com/office/drawing/2017/model3d">
                <am3d:model3d r:embed="rId5">
                  <am3d:spPr>
                    <a:xfrm>
                      <a:off x="0" y="0"/>
                      <a:ext cx="836008" cy="836009"/>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6103412" ay="-3972192" az="-6166702"/>
                    <am3d:postTrans dx="0" dy="0" dz="0"/>
                  </am3d:trans>
                  <am3d:raster rName="Office3DRenderer" rVer="16.0.8326">
                    <am3d:blip r:embed="rId13"/>
                  </am3d:raster>
                  <am3d:objViewport viewportSz="2071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62E617C-9F17-DD19-8170-6FE15A26779D}"/>
                  </a:ext>
                </a:extLst>
              </p:cNvPr>
              <p:cNvPicPr>
                <a:picLocks noGrp="1" noRot="1" noChangeAspect="1" noMove="1" noResize="1" noEditPoints="1" noAdjustHandles="1" noChangeArrowheads="1" noChangeShapeType="1" noCrop="1"/>
              </p:cNvPicPr>
              <p:nvPr/>
            </p:nvPicPr>
            <p:blipFill>
              <a:blip r:embed="rId13"/>
              <a:stretch>
                <a:fillRect/>
              </a:stretch>
            </p:blipFill>
            <p:spPr>
              <a:xfrm>
                <a:off x="-2884490" y="5382988"/>
                <a:ext cx="836008" cy="8360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2FBD852F-E6FD-FAC7-7339-C2CD21688FE9}"/>
                  </a:ext>
                </a:extLst>
              </p:cNvPr>
              <p:cNvGraphicFramePr>
                <a:graphicFrameLocks noChangeAspect="1"/>
              </p:cNvGraphicFramePr>
              <p:nvPr>
                <p:extLst>
                  <p:ext uri="{D42A27DB-BD31-4B8C-83A1-F6EECF244321}">
                    <p14:modId xmlns:p14="http://schemas.microsoft.com/office/powerpoint/2010/main" val="1655228719"/>
                  </p:ext>
                </p:extLst>
              </p:nvPr>
            </p:nvGraphicFramePr>
            <p:xfrm flipV="1">
              <a:off x="-1748653" y="1534525"/>
              <a:ext cx="457736" cy="457736"/>
            </p:xfrm>
            <a:graphic>
              <a:graphicData uri="http://schemas.microsoft.com/office/drawing/2017/model3d">
                <am3d:model3d r:embed="rId5">
                  <am3d:spPr>
                    <a:xfrm flipV="1">
                      <a:off x="0" y="0"/>
                      <a:ext cx="457736" cy="457736"/>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125534" ay="-1866772" az="9181157"/>
                    <am3d:postTrans dx="0" dy="0" dz="0"/>
                  </am3d:trans>
                  <am3d:raster rName="Office3DRenderer" rVer="16.0.8326">
                    <am3d:blip r:embed="rId14"/>
                  </am3d:raster>
                  <am3d:objViewport viewportSz="11646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2FBD852F-E6FD-FAC7-7339-C2CD21688FE9}"/>
                  </a:ext>
                </a:extLst>
              </p:cNvPr>
              <p:cNvPicPr>
                <a:picLocks noGrp="1" noRot="1" noChangeAspect="1" noMove="1" noResize="1" noEditPoints="1" noAdjustHandles="1" noChangeArrowheads="1" noChangeShapeType="1" noCrop="1"/>
              </p:cNvPicPr>
              <p:nvPr/>
            </p:nvPicPr>
            <p:blipFill>
              <a:blip r:embed="rId14"/>
              <a:stretch>
                <a:fillRect/>
              </a:stretch>
            </p:blipFill>
            <p:spPr>
              <a:xfrm flipV="1">
                <a:off x="-1748653" y="1534525"/>
                <a:ext cx="457736" cy="457736"/>
              </a:xfrm>
              <a:prstGeom prst="rect">
                <a:avLst/>
              </a:prstGeom>
            </p:spPr>
          </p:pic>
        </mc:Fallback>
      </mc:AlternateContent>
      <p:pic>
        <p:nvPicPr>
          <p:cNvPr id="7" name="Picture 2" descr="Andrew McDonald pleased with Australia's ODI progress - 'We have challenged  ourselves with the structure of our team' | ESPNcricinfo">
            <a:extLst>
              <a:ext uri="{FF2B5EF4-FFF2-40B4-BE49-F238E27FC236}">
                <a16:creationId xmlns:a16="http://schemas.microsoft.com/office/drawing/2014/main" id="{8851B25F-17C9-86B0-1BBF-9E58AD59E7C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245" r="10151"/>
          <a:stretch/>
        </p:blipFill>
        <p:spPr bwMode="auto">
          <a:xfrm>
            <a:off x="0" y="1383999"/>
            <a:ext cx="2054699" cy="1382436"/>
          </a:xfrm>
          <a:prstGeom prst="ellipse">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3CE29651-9007-7254-04C4-7BB54640082B}"/>
                  </a:ext>
                </a:extLst>
              </p:cNvPr>
              <p:cNvGraphicFramePr>
                <a:graphicFrameLocks noChangeAspect="1"/>
              </p:cNvGraphicFramePr>
              <p:nvPr>
                <p:extLst>
                  <p:ext uri="{D42A27DB-BD31-4B8C-83A1-F6EECF244321}">
                    <p14:modId xmlns:p14="http://schemas.microsoft.com/office/powerpoint/2010/main" val="2191038066"/>
                  </p:ext>
                </p:extLst>
              </p:nvPr>
            </p:nvGraphicFramePr>
            <p:xfrm>
              <a:off x="-1519785" y="-387845"/>
              <a:ext cx="849759" cy="849759"/>
            </p:xfrm>
            <a:graphic>
              <a:graphicData uri="http://schemas.microsoft.com/office/drawing/2017/model3d">
                <am3d:model3d r:embed="rId5">
                  <am3d:spPr>
                    <a:xfrm>
                      <a:off x="0" y="0"/>
                      <a:ext cx="849759" cy="849759"/>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125534" ay="-1866772" az="9181157"/>
                    <am3d:postTrans dx="0" dy="0" dz="0"/>
                  </am3d:trans>
                  <am3d:raster rName="Office3DRenderer" rVer="16.0.8326">
                    <am3d:blip r:embed="rId16"/>
                  </am3d:raster>
                  <am3d:objViewport viewportSz="21621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3CE29651-9007-7254-04C4-7BB54640082B}"/>
                  </a:ext>
                </a:extLst>
              </p:cNvPr>
              <p:cNvPicPr>
                <a:picLocks noGrp="1" noRot="1" noChangeAspect="1" noMove="1" noResize="1" noEditPoints="1" noAdjustHandles="1" noChangeArrowheads="1" noChangeShapeType="1" noCrop="1"/>
              </p:cNvPicPr>
              <p:nvPr/>
            </p:nvPicPr>
            <p:blipFill>
              <a:blip r:embed="rId16"/>
              <a:stretch>
                <a:fillRect/>
              </a:stretch>
            </p:blipFill>
            <p:spPr>
              <a:xfrm>
                <a:off x="-1519785" y="-387845"/>
                <a:ext cx="849759" cy="849759"/>
              </a:xfrm>
              <a:prstGeom prst="rect">
                <a:avLst/>
              </a:prstGeom>
            </p:spPr>
          </p:pic>
        </mc:Fallback>
      </mc:AlternateContent>
    </p:spTree>
    <p:extLst>
      <p:ext uri="{BB962C8B-B14F-4D97-AF65-F5344CB8AC3E}">
        <p14:creationId xmlns:p14="http://schemas.microsoft.com/office/powerpoint/2010/main" val="139951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1306EFE-1C4F-C037-1387-E3B1DA16791B}"/>
              </a:ext>
            </a:extLst>
          </p:cNvPr>
          <p:cNvSpPr/>
          <p:nvPr/>
        </p:nvSpPr>
        <p:spPr>
          <a:xfrm>
            <a:off x="0" y="0"/>
            <a:ext cx="12192000" cy="6858000"/>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D3BDC3E-939B-B49F-E2E4-A2E58C8E1325}"/>
              </a:ext>
            </a:extLst>
          </p:cNvPr>
          <p:cNvSpPr/>
          <p:nvPr/>
        </p:nvSpPr>
        <p:spPr>
          <a:xfrm>
            <a:off x="0" y="-112295"/>
            <a:ext cx="12192000" cy="6929719"/>
          </a:xfrm>
          <a:prstGeom prst="rect">
            <a:avLst/>
          </a:prstGeom>
          <a:solidFill>
            <a:schemeClr val="bg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ICC World Cup 2023 - Life comes full circle for Kuldeep Yadav against  England | ESPNcricinfo">
            <a:extLst>
              <a:ext uri="{FF2B5EF4-FFF2-40B4-BE49-F238E27FC236}">
                <a16:creationId xmlns:a16="http://schemas.microsoft.com/office/drawing/2014/main" id="{24E6E9B7-812C-C871-05BC-195362D6A8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44" r="19107"/>
          <a:stretch/>
        </p:blipFill>
        <p:spPr bwMode="auto">
          <a:xfrm>
            <a:off x="12699797" y="4595370"/>
            <a:ext cx="1676523" cy="1570441"/>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India vs Bangladesh, Asia Cup 2023 Super 4: Shubman Gill's Ton Silver  Lining In India's Six-Run Defeat | Cricket News">
            <a:extLst>
              <a:ext uri="{FF2B5EF4-FFF2-40B4-BE49-F238E27FC236}">
                <a16:creationId xmlns:a16="http://schemas.microsoft.com/office/drawing/2014/main" id="{640E3D65-6FE5-A558-8EA0-63A83B7FA8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30" r="8875"/>
          <a:stretch/>
        </p:blipFill>
        <p:spPr bwMode="auto">
          <a:xfrm>
            <a:off x="-2378927" y="1559145"/>
            <a:ext cx="1932302"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Nepal thrash PNG to secure ODI status">
            <a:extLst>
              <a:ext uri="{FF2B5EF4-FFF2-40B4-BE49-F238E27FC236}">
                <a16:creationId xmlns:a16="http://schemas.microsoft.com/office/drawing/2014/main" id="{F33DDA1D-0E79-68D8-74CC-4EE6CAEA80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59" r="7841"/>
          <a:stretch/>
        </p:blipFill>
        <p:spPr bwMode="auto">
          <a:xfrm>
            <a:off x="-2252217" y="-363511"/>
            <a:ext cx="2054700"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South Africa unveil squad for World Cup 2023">
            <a:extLst>
              <a:ext uri="{FF2B5EF4-FFF2-40B4-BE49-F238E27FC236}">
                <a16:creationId xmlns:a16="http://schemas.microsoft.com/office/drawing/2014/main" id="{21D771FF-1165-B718-BB93-313767A5916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89" t="-1575" r="30894" b="1575"/>
          <a:stretch/>
        </p:blipFill>
        <p:spPr bwMode="auto">
          <a:xfrm>
            <a:off x="13037770" y="2003558"/>
            <a:ext cx="1709299" cy="16002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The Indian fortress: World record 25 straight unbeaten cricket series at  home | Cricket News - Times of India">
            <a:extLst>
              <a:ext uri="{FF2B5EF4-FFF2-40B4-BE49-F238E27FC236}">
                <a16:creationId xmlns:a16="http://schemas.microsoft.com/office/drawing/2014/main" id="{BAA4A664-A1F4-F8C7-6F8F-644B63B48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51" t="8877" r="54371" b="25092"/>
          <a:stretch/>
        </p:blipFill>
        <p:spPr bwMode="auto">
          <a:xfrm>
            <a:off x="-2355903" y="4098002"/>
            <a:ext cx="1546040" cy="1415090"/>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C183F5-857A-F861-08FE-037CFDCEB0D8}"/>
              </a:ext>
            </a:extLst>
          </p:cNvPr>
          <p:cNvSpPr txBox="1"/>
          <p:nvPr/>
        </p:nvSpPr>
        <p:spPr>
          <a:xfrm>
            <a:off x="-197517" y="-273764"/>
            <a:ext cx="12389517" cy="1446550"/>
          </a:xfrm>
          <a:prstGeom prst="rect">
            <a:avLst/>
          </a:prstGeom>
          <a:noFill/>
          <a:ln>
            <a:noFill/>
          </a:ln>
          <a:effectLst>
            <a:outerShdw blurRad="107950" dist="12700" dir="5400000" algn="ctr">
              <a:srgbClr val="000000"/>
            </a:outerShdw>
          </a:effectLst>
        </p:spPr>
        <p:txBody>
          <a:bodyPr wrap="square" rtlCol="0">
            <a:spAutoFit/>
          </a:bodyPr>
          <a:lstStyle/>
          <a:p>
            <a:pPr algn="ctr"/>
            <a:r>
              <a:rPr lang="en-GB" sz="8800" dirty="0">
                <a:solidFill>
                  <a:schemeClr val="bg1"/>
                </a:solidFill>
                <a:latin typeface="Tw Cen MT Condensed Extra Bold" panose="020F0502020204030204" pitchFamily="34" charset="0"/>
              </a:rPr>
              <a:t>Dream Team</a:t>
            </a:r>
            <a:endParaRPr lang="en-GB" sz="1050" dirty="0">
              <a:solidFill>
                <a:schemeClr val="bg1"/>
              </a:solidFill>
              <a:latin typeface="Tw Cen MT Condensed Extra Bold" panose="020F0502020204030204" pitchFamily="34" charset="0"/>
            </a:endParaRPr>
          </a:p>
        </p:txBody>
      </p:sp>
      <p:pic>
        <p:nvPicPr>
          <p:cNvPr id="3074" name="Picture 2" descr="Cricket bat vector illustration">
            <a:extLst>
              <a:ext uri="{FF2B5EF4-FFF2-40B4-BE49-F238E27FC236}">
                <a16:creationId xmlns:a16="http://schemas.microsoft.com/office/drawing/2014/main" id="{56EE479B-D2E7-2303-1D13-AF2026FC730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1553845" y="-1098378"/>
            <a:ext cx="10286853" cy="132229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1F3B915B-941A-9AE7-0540-35822D64951A}"/>
                  </a:ext>
                </a:extLst>
              </p:cNvPr>
              <p:cNvGraphicFramePr>
                <a:graphicFrameLocks noChangeAspect="1"/>
              </p:cNvGraphicFramePr>
              <p:nvPr>
                <p:extLst>
                  <p:ext uri="{D42A27DB-BD31-4B8C-83A1-F6EECF244321}">
                    <p14:modId xmlns:p14="http://schemas.microsoft.com/office/powerpoint/2010/main" val="1623144604"/>
                  </p:ext>
                </p:extLst>
              </p:nvPr>
            </p:nvGraphicFramePr>
            <p:xfrm>
              <a:off x="10807887" y="4530953"/>
              <a:ext cx="1227906" cy="1227906"/>
            </p:xfrm>
            <a:graphic>
              <a:graphicData uri="http://schemas.microsoft.com/office/drawing/2017/model3d">
                <am3d:model3d r:embed="rId11">
                  <am3d:spPr>
                    <a:xfrm>
                      <a:off x="0" y="0"/>
                      <a:ext cx="1227906" cy="1227906"/>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10203048" ay="1526774" az="10541389"/>
                    <am3d:postTrans dx="0" dy="0" dz="0"/>
                  </am3d:trans>
                  <am3d:raster rName="Office3DRenderer" rVer="16.0.8326">
                    <am3d:blip r:embed="rId12"/>
                  </am3d:raster>
                  <am3d:objViewport viewportSz="3131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1F3B915B-941A-9AE7-0540-35822D64951A}"/>
                  </a:ext>
                </a:extLst>
              </p:cNvPr>
              <p:cNvPicPr>
                <a:picLocks noGrp="1" noRot="1" noChangeAspect="1" noMove="1" noResize="1" noEditPoints="1" noAdjustHandles="1" noChangeArrowheads="1" noChangeShapeType="1" noCrop="1"/>
              </p:cNvPicPr>
              <p:nvPr/>
            </p:nvPicPr>
            <p:blipFill>
              <a:blip r:embed="rId12"/>
              <a:stretch>
                <a:fillRect/>
              </a:stretch>
            </p:blipFill>
            <p:spPr>
              <a:xfrm>
                <a:off x="10807887" y="4530953"/>
                <a:ext cx="1227906" cy="1227906"/>
              </a:xfrm>
              <a:prstGeom prst="rect">
                <a:avLst/>
              </a:prstGeom>
            </p:spPr>
          </p:pic>
        </mc:Fallback>
      </mc:AlternateContent>
      <p:pic>
        <p:nvPicPr>
          <p:cNvPr id="8" name="Picture 2" descr="Cricket bat vector illustration">
            <a:extLst>
              <a:ext uri="{FF2B5EF4-FFF2-40B4-BE49-F238E27FC236}">
                <a16:creationId xmlns:a16="http://schemas.microsoft.com/office/drawing/2014/main" id="{4C47C551-DA87-9129-9A58-1F8DC153357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13148053" y="5334013"/>
            <a:ext cx="7127632" cy="91620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19B76229-C1E0-95F4-599C-A43B62F557D8}"/>
                  </a:ext>
                </a:extLst>
              </p:cNvPr>
              <p:cNvGraphicFramePr>
                <a:graphicFrameLocks noChangeAspect="1"/>
              </p:cNvGraphicFramePr>
              <p:nvPr>
                <p:extLst>
                  <p:ext uri="{D42A27DB-BD31-4B8C-83A1-F6EECF244321}">
                    <p14:modId xmlns:p14="http://schemas.microsoft.com/office/powerpoint/2010/main" val="3315864503"/>
                  </p:ext>
                </p:extLst>
              </p:nvPr>
            </p:nvGraphicFramePr>
            <p:xfrm>
              <a:off x="-2869981" y="5060839"/>
              <a:ext cx="1235528" cy="1262681"/>
            </p:xfrm>
            <a:graphic>
              <a:graphicData uri="http://schemas.microsoft.com/office/drawing/2017/model3d">
                <am3d:model3d r:embed="rId11">
                  <am3d:spPr>
                    <a:xfrm>
                      <a:off x="0" y="0"/>
                      <a:ext cx="1235528" cy="126268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1936" ay="1077277" az="10774740"/>
                    <am3d:postTrans dx="0" dy="0" dz="0"/>
                  </am3d:trans>
                  <am3d:raster rName="Office3DRenderer" rVer="16.0.8326">
                    <am3d:blip r:embed="rId13"/>
                  </am3d:raster>
                  <am3d:objViewport viewportSz="29681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19B76229-C1E0-95F4-599C-A43B62F557D8}"/>
                  </a:ext>
                </a:extLst>
              </p:cNvPr>
              <p:cNvPicPr>
                <a:picLocks noGrp="1" noRot="1" noChangeAspect="1" noMove="1" noResize="1" noEditPoints="1" noAdjustHandles="1" noChangeArrowheads="1" noChangeShapeType="1" noCrop="1"/>
              </p:cNvPicPr>
              <p:nvPr/>
            </p:nvPicPr>
            <p:blipFill>
              <a:blip r:embed="rId13"/>
              <a:stretch>
                <a:fillRect/>
              </a:stretch>
            </p:blipFill>
            <p:spPr>
              <a:xfrm>
                <a:off x="-2869981" y="5060839"/>
                <a:ext cx="1235528" cy="1262681"/>
              </a:xfrm>
              <a:prstGeom prst="rect">
                <a:avLst/>
              </a:prstGeom>
            </p:spPr>
          </p:pic>
        </mc:Fallback>
      </mc:AlternateContent>
      <p:pic>
        <p:nvPicPr>
          <p:cNvPr id="13" name="Picture 2" descr="Cricket bat vector illustration">
            <a:extLst>
              <a:ext uri="{FF2B5EF4-FFF2-40B4-BE49-F238E27FC236}">
                <a16:creationId xmlns:a16="http://schemas.microsoft.com/office/drawing/2014/main" id="{03E7FA12-21FA-9240-8A75-5656725A843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25727" flipH="1">
            <a:off x="423968" y="-4809431"/>
            <a:ext cx="10279263" cy="132131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2566059E-241E-0603-63EB-C687B66872DD}"/>
                  </a:ext>
                </a:extLst>
              </p:cNvPr>
              <p:cNvGraphicFramePr>
                <a:graphicFrameLocks noChangeAspect="1"/>
              </p:cNvGraphicFramePr>
              <p:nvPr/>
            </p:nvGraphicFramePr>
            <p:xfrm>
              <a:off x="14451660" y="6026366"/>
              <a:ext cx="863034" cy="882001"/>
            </p:xfrm>
            <a:graphic>
              <a:graphicData uri="http://schemas.microsoft.com/office/drawing/2017/model3d">
                <am3d:model3d r:embed="rId11">
                  <am3d:spPr>
                    <a:xfrm>
                      <a:off x="0" y="0"/>
                      <a:ext cx="863034" cy="88200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485278" ay="-1192801" az="166005"/>
                    <am3d:postTrans dx="0" dy="0" dz="0"/>
                  </am3d:trans>
                  <am3d:raster rName="Office3DRenderer" rVer="16.0.8326">
                    <am3d:blip r:embed="rId14"/>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2566059E-241E-0603-63EB-C687B66872DD}"/>
                  </a:ext>
                </a:extLst>
              </p:cNvPr>
              <p:cNvPicPr>
                <a:picLocks noGrp="1" noRot="1" noChangeAspect="1" noMove="1" noResize="1" noEditPoints="1" noAdjustHandles="1" noChangeArrowheads="1" noChangeShapeType="1" noCrop="1"/>
              </p:cNvPicPr>
              <p:nvPr/>
            </p:nvPicPr>
            <p:blipFill>
              <a:blip r:embed="rId14"/>
              <a:stretch>
                <a:fillRect/>
              </a:stretch>
            </p:blipFill>
            <p:spPr>
              <a:xfrm>
                <a:off x="14451660" y="6026366"/>
                <a:ext cx="863034" cy="882001"/>
              </a:xfrm>
              <a:prstGeom prst="rect">
                <a:avLst/>
              </a:prstGeom>
            </p:spPr>
          </p:pic>
        </mc:Fallback>
      </mc:AlternateContent>
      <p:sp>
        <p:nvSpPr>
          <p:cNvPr id="16" name="TextBox 15">
            <a:extLst>
              <a:ext uri="{FF2B5EF4-FFF2-40B4-BE49-F238E27FC236}">
                <a16:creationId xmlns:a16="http://schemas.microsoft.com/office/drawing/2014/main" id="{7A47F96F-9746-FCB3-E147-5AF53EC4F885}"/>
              </a:ext>
            </a:extLst>
          </p:cNvPr>
          <p:cNvSpPr txBox="1"/>
          <p:nvPr/>
        </p:nvSpPr>
        <p:spPr>
          <a:xfrm>
            <a:off x="116147" y="1165820"/>
            <a:ext cx="8593611" cy="1754326"/>
          </a:xfrm>
          <a:prstGeom prst="rect">
            <a:avLst/>
          </a:prstGeom>
          <a:noFill/>
        </p:spPr>
        <p:txBody>
          <a:bodyPr wrap="square" rtlCol="0">
            <a:spAutoFit/>
          </a:bodyPr>
          <a:lstStyle/>
          <a:p>
            <a:pPr algn="ctr"/>
            <a:r>
              <a:rPr lang="en-GB" dirty="0">
                <a:latin typeface="Tw Cen MT Condensed Extra Bold" panose="020B0803020202020204" pitchFamily="34" charset="0"/>
              </a:rPr>
              <a:t>Batting Average (Average runs in an inning) &gt; 25</a:t>
            </a:r>
          </a:p>
          <a:p>
            <a:pPr algn="ctr"/>
            <a:r>
              <a:rPr lang="en-GB" dirty="0">
                <a:latin typeface="Tw Cen MT Condensed Extra Bold" panose="020B0803020202020204" pitchFamily="34" charset="0"/>
              </a:rPr>
              <a:t>Strike Rate (Number of runs per 100 balls) &gt; 90</a:t>
            </a:r>
          </a:p>
          <a:p>
            <a:pPr algn="ctr"/>
            <a:r>
              <a:rPr lang="en-GB" dirty="0">
                <a:latin typeface="Tw Cen MT Condensed Extra Bold" panose="020B0803020202020204" pitchFamily="34" charset="0"/>
              </a:rPr>
              <a:t>Innings Batted (Total Innings Batted) &gt; 10</a:t>
            </a:r>
          </a:p>
          <a:p>
            <a:pPr algn="ctr"/>
            <a:r>
              <a:rPr lang="en-GB" dirty="0">
                <a:latin typeface="Tw Cen MT Condensed Extra Bold" panose="020B0803020202020204" pitchFamily="34" charset="0"/>
              </a:rPr>
              <a:t>Innings Bowled (Total Innings Bowled) &gt; 10</a:t>
            </a:r>
          </a:p>
          <a:p>
            <a:pPr algn="ctr"/>
            <a:r>
              <a:rPr lang="en-GB" dirty="0">
                <a:latin typeface="Tw Cen MT Condensed Extra Bold" panose="020B0803020202020204" pitchFamily="34" charset="0"/>
              </a:rPr>
              <a:t>Bowling Economy (Average runs allowed per over) &lt; 6.5</a:t>
            </a:r>
          </a:p>
          <a:p>
            <a:pPr algn="ctr"/>
            <a:r>
              <a:rPr lang="en-GB" dirty="0">
                <a:latin typeface="Tw Cen MT Condensed Extra Bold" panose="020B0803020202020204" pitchFamily="34" charset="0"/>
              </a:rPr>
              <a:t>Bowling Strike Rate (Average number of balls required for a wicket) &lt; 25</a:t>
            </a:r>
          </a:p>
        </p:txBody>
      </p:sp>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5D507CD8-32BA-0059-1EDF-81138850C6C2}"/>
                  </a:ext>
                </a:extLst>
              </p:cNvPr>
              <p:cNvGraphicFramePr>
                <a:graphicFrameLocks noChangeAspect="1"/>
              </p:cNvGraphicFramePr>
              <p:nvPr>
                <p:extLst>
                  <p:ext uri="{D42A27DB-BD31-4B8C-83A1-F6EECF244321}">
                    <p14:modId xmlns:p14="http://schemas.microsoft.com/office/powerpoint/2010/main" val="2121841490"/>
                  </p:ext>
                </p:extLst>
              </p:nvPr>
            </p:nvGraphicFramePr>
            <p:xfrm flipH="1">
              <a:off x="74843" y="1559145"/>
              <a:ext cx="1216388" cy="1197382"/>
            </p:xfrm>
            <a:graphic>
              <a:graphicData uri="http://schemas.microsoft.com/office/drawing/2017/model3d">
                <am3d:model3d r:embed="rId11">
                  <am3d:spPr>
                    <a:xfrm flipH="1">
                      <a:off x="0" y="0"/>
                      <a:ext cx="1216388" cy="1197382"/>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080074" ay="-3226676" az="-8446850"/>
                    <am3d:postTrans dx="0" dy="0" dz="0"/>
                  </am3d:trans>
                  <am3d:raster rName="Office3DRenderer" rVer="16.0.8326">
                    <am3d:blip r:embed="rId15"/>
                  </am3d:raster>
                  <am3d:objViewport viewportSz="3040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5D507CD8-32BA-0059-1EDF-81138850C6C2}"/>
                  </a:ext>
                </a:extLst>
              </p:cNvPr>
              <p:cNvPicPr>
                <a:picLocks noGrp="1" noRot="1" noChangeAspect="1" noMove="1" noResize="1" noEditPoints="1" noAdjustHandles="1" noChangeArrowheads="1" noChangeShapeType="1" noCrop="1"/>
              </p:cNvPicPr>
              <p:nvPr/>
            </p:nvPicPr>
            <p:blipFill>
              <a:blip r:embed="rId15"/>
              <a:stretch>
                <a:fillRect/>
              </a:stretch>
            </p:blipFill>
            <p:spPr>
              <a:xfrm flipH="1">
                <a:off x="74843" y="1559145"/>
                <a:ext cx="1216388" cy="1197382"/>
              </a:xfrm>
              <a:prstGeom prst="rect">
                <a:avLst/>
              </a:prstGeom>
            </p:spPr>
          </p:pic>
        </mc:Fallback>
      </mc:AlternateContent>
      <p:sp>
        <p:nvSpPr>
          <p:cNvPr id="17" name="TextBox 16">
            <a:extLst>
              <a:ext uri="{FF2B5EF4-FFF2-40B4-BE49-F238E27FC236}">
                <a16:creationId xmlns:a16="http://schemas.microsoft.com/office/drawing/2014/main" id="{F152ACDC-3A58-B2E3-C6F2-64492D2EBF79}"/>
              </a:ext>
            </a:extLst>
          </p:cNvPr>
          <p:cNvSpPr txBox="1"/>
          <p:nvPr/>
        </p:nvSpPr>
        <p:spPr>
          <a:xfrm>
            <a:off x="-5554153" y="2782111"/>
            <a:ext cx="4297347" cy="523220"/>
          </a:xfrm>
          <a:prstGeom prst="rect">
            <a:avLst/>
          </a:prstGeom>
          <a:noFill/>
        </p:spPr>
        <p:txBody>
          <a:bodyPr wrap="square" rtlCol="0">
            <a:spAutoFit/>
          </a:bodyPr>
          <a:lstStyle/>
          <a:p>
            <a:pPr algn="ctr"/>
            <a:r>
              <a:rPr lang="en-GB" sz="2800" dirty="0">
                <a:latin typeface="Tw Cen MT Condensed Extra Bold" panose="020B0803020202020204" pitchFamily="34" charset="0"/>
              </a:rPr>
              <a:t>Decisions and strategies</a:t>
            </a:r>
          </a:p>
        </p:txBody>
      </p:sp>
      <p:sp>
        <p:nvSpPr>
          <p:cNvPr id="18" name="TextBox 17">
            <a:extLst>
              <a:ext uri="{FF2B5EF4-FFF2-40B4-BE49-F238E27FC236}">
                <a16:creationId xmlns:a16="http://schemas.microsoft.com/office/drawing/2014/main" id="{8075E921-B256-852C-4D2B-5E7B83E0244A}"/>
              </a:ext>
            </a:extLst>
          </p:cNvPr>
          <p:cNvSpPr txBox="1"/>
          <p:nvPr/>
        </p:nvSpPr>
        <p:spPr>
          <a:xfrm>
            <a:off x="-4830440" y="6732900"/>
            <a:ext cx="4297347" cy="954107"/>
          </a:xfrm>
          <a:prstGeom prst="rect">
            <a:avLst/>
          </a:prstGeom>
          <a:noFill/>
        </p:spPr>
        <p:txBody>
          <a:bodyPr wrap="square" rtlCol="0">
            <a:spAutoFit/>
          </a:bodyPr>
          <a:lstStyle/>
          <a:p>
            <a:pPr algn="ctr"/>
            <a:r>
              <a:rPr lang="en-GB" sz="2800" dirty="0">
                <a:latin typeface="Tw Cen MT Condensed Extra Bold" panose="020B0803020202020204" pitchFamily="34" charset="0"/>
              </a:rPr>
              <a:t>Relevant, Quality Data</a:t>
            </a:r>
          </a:p>
          <a:p>
            <a:pPr algn="ctr"/>
            <a:r>
              <a:rPr lang="en-GB" sz="2800" dirty="0">
                <a:latin typeface="Tw Cen MT Condensed Extra Bold" panose="020B0803020202020204" pitchFamily="34" charset="0"/>
              </a:rPr>
              <a:t>Biases, Unforeseen Factors</a:t>
            </a:r>
          </a:p>
        </p:txBody>
      </p:sp>
      <p:pic>
        <p:nvPicPr>
          <p:cNvPr id="20" name="Picture 2" descr="Andrew McDonald pleased with Australia's ODI progress - 'We have challenged  ourselves with the structure of our team' | ESPNcricinfo">
            <a:extLst>
              <a:ext uri="{FF2B5EF4-FFF2-40B4-BE49-F238E27FC236}">
                <a16:creationId xmlns:a16="http://schemas.microsoft.com/office/drawing/2014/main" id="{62EFACAC-70A3-0D52-E724-4509BB91941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245" r="10151"/>
          <a:stretch/>
        </p:blipFill>
        <p:spPr bwMode="auto">
          <a:xfrm>
            <a:off x="12444287" y="-688701"/>
            <a:ext cx="1932302" cy="1300086"/>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B81119-1487-6E8B-7AD7-E421110171DC}"/>
              </a:ext>
            </a:extLst>
          </p:cNvPr>
          <p:cNvSpPr txBox="1"/>
          <p:nvPr/>
        </p:nvSpPr>
        <p:spPr>
          <a:xfrm>
            <a:off x="3430883" y="1803293"/>
            <a:ext cx="13703968" cy="584775"/>
          </a:xfrm>
          <a:prstGeom prst="rect">
            <a:avLst/>
          </a:prstGeom>
          <a:noFill/>
        </p:spPr>
        <p:txBody>
          <a:bodyPr wrap="square">
            <a:spAutoFit/>
          </a:bodyPr>
          <a:lstStyle/>
          <a:p>
            <a:pPr algn="ctr"/>
            <a:r>
              <a:rPr lang="en-GB" sz="3200" dirty="0">
                <a:solidFill>
                  <a:schemeClr val="bg1"/>
                </a:solidFill>
                <a:latin typeface="Tw Cen MT Condensed Extra Bold" panose="020B0803020202020204" pitchFamily="34" charset="0"/>
              </a:rPr>
              <a:t>ALL ROUNDERS</a:t>
            </a:r>
          </a:p>
        </p:txBody>
      </p:sp>
      <p:sp>
        <p:nvSpPr>
          <p:cNvPr id="10" name="TextBox 9">
            <a:extLst>
              <a:ext uri="{FF2B5EF4-FFF2-40B4-BE49-F238E27FC236}">
                <a16:creationId xmlns:a16="http://schemas.microsoft.com/office/drawing/2014/main" id="{B9A11A53-EB2D-545D-2607-15C6F59CD931}"/>
              </a:ext>
            </a:extLst>
          </p:cNvPr>
          <p:cNvSpPr txBox="1"/>
          <p:nvPr/>
        </p:nvSpPr>
        <p:spPr>
          <a:xfrm>
            <a:off x="-5009483" y="4851632"/>
            <a:ext cx="13703968" cy="584775"/>
          </a:xfrm>
          <a:prstGeom prst="rect">
            <a:avLst/>
          </a:prstGeom>
          <a:noFill/>
        </p:spPr>
        <p:txBody>
          <a:bodyPr wrap="square">
            <a:spAutoFit/>
          </a:bodyPr>
          <a:lstStyle/>
          <a:p>
            <a:pPr algn="ctr"/>
            <a:r>
              <a:rPr lang="en-GB" sz="3200" dirty="0">
                <a:solidFill>
                  <a:schemeClr val="bg1"/>
                </a:solidFill>
                <a:latin typeface="Tw Cen MT Condensed Extra Bold" panose="020B0803020202020204" pitchFamily="34" charset="0"/>
              </a:rPr>
              <a:t>FAST BOWLERS</a:t>
            </a:r>
          </a:p>
        </p:txBody>
      </p:sp>
      <p:sp>
        <p:nvSpPr>
          <p:cNvPr id="11" name="TextBox 10">
            <a:extLst>
              <a:ext uri="{FF2B5EF4-FFF2-40B4-BE49-F238E27FC236}">
                <a16:creationId xmlns:a16="http://schemas.microsoft.com/office/drawing/2014/main" id="{75B94A35-4745-78A9-13DB-2AE31A7FA4B7}"/>
              </a:ext>
            </a:extLst>
          </p:cNvPr>
          <p:cNvSpPr txBox="1"/>
          <p:nvPr/>
        </p:nvSpPr>
        <p:spPr>
          <a:xfrm>
            <a:off x="2805594" y="4267743"/>
            <a:ext cx="8593611" cy="1754326"/>
          </a:xfrm>
          <a:prstGeom prst="rect">
            <a:avLst/>
          </a:prstGeom>
          <a:noFill/>
        </p:spPr>
        <p:txBody>
          <a:bodyPr wrap="square" rtlCol="0">
            <a:spAutoFit/>
          </a:bodyPr>
          <a:lstStyle/>
          <a:p>
            <a:pPr algn="ctr"/>
            <a:r>
              <a:rPr lang="en-GB" dirty="0">
                <a:latin typeface="Tw Cen MT Condensed Extra Bold" panose="020B0803020202020204" pitchFamily="34" charset="0"/>
              </a:rPr>
              <a:t>Innings Bowled (Total Innings Bowled) &gt; 15</a:t>
            </a:r>
          </a:p>
          <a:p>
            <a:pPr algn="ctr"/>
            <a:r>
              <a:rPr lang="en-GB" dirty="0">
                <a:latin typeface="Tw Cen MT Condensed Extra Bold" panose="020B0803020202020204" pitchFamily="34" charset="0"/>
              </a:rPr>
              <a:t>Bowling Economy (Average runs allowed per over) &lt; 6</a:t>
            </a:r>
          </a:p>
          <a:p>
            <a:pPr algn="ctr"/>
            <a:r>
              <a:rPr lang="en-GB" dirty="0">
                <a:latin typeface="Tw Cen MT Condensed Extra Bold" panose="020B0803020202020204" pitchFamily="34" charset="0"/>
              </a:rPr>
              <a:t>Bowling Strike Rate (Average number of balls required for a wicket) &lt; 20</a:t>
            </a:r>
          </a:p>
          <a:p>
            <a:pPr algn="ctr"/>
            <a:r>
              <a:rPr lang="en-GB" dirty="0">
                <a:latin typeface="Tw Cen MT Condensed Extra Bold" panose="020B0803020202020204" pitchFamily="34" charset="0"/>
              </a:rPr>
              <a:t>Bowling Style (Style of player) = '%Fast%'</a:t>
            </a:r>
          </a:p>
          <a:p>
            <a:pPr algn="ctr"/>
            <a:r>
              <a:rPr lang="en-GB" dirty="0">
                <a:latin typeface="Tw Cen MT Condensed Extra Bold" panose="020B0803020202020204" pitchFamily="34" charset="0"/>
              </a:rPr>
              <a:t>Bowling Average (Number of runs per wicket) &lt; 25</a:t>
            </a:r>
          </a:p>
          <a:p>
            <a:pPr algn="ctr"/>
            <a:r>
              <a:rPr lang="en-GB" dirty="0">
                <a:latin typeface="Tw Cen MT Condensed Extra Bold" panose="020B0803020202020204" pitchFamily="34" charset="0"/>
              </a:rPr>
              <a:t>Dot Ball % (Percentage of dot balls bowled) &gt; 1</a:t>
            </a:r>
          </a:p>
        </p:txBody>
      </p:sp>
    </p:spTree>
    <p:extLst>
      <p:ext uri="{BB962C8B-B14F-4D97-AF65-F5344CB8AC3E}">
        <p14:creationId xmlns:p14="http://schemas.microsoft.com/office/powerpoint/2010/main" val="418985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1306EFE-1C4F-C037-1387-E3B1DA16791B}"/>
              </a:ext>
            </a:extLst>
          </p:cNvPr>
          <p:cNvSpPr/>
          <p:nvPr/>
        </p:nvSpPr>
        <p:spPr>
          <a:xfrm>
            <a:off x="0" y="0"/>
            <a:ext cx="12192000" cy="6858000"/>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D3BDC3E-939B-B49F-E2E4-A2E58C8E1325}"/>
              </a:ext>
            </a:extLst>
          </p:cNvPr>
          <p:cNvSpPr/>
          <p:nvPr/>
        </p:nvSpPr>
        <p:spPr>
          <a:xfrm>
            <a:off x="0" y="-112295"/>
            <a:ext cx="12192000" cy="6929719"/>
          </a:xfrm>
          <a:prstGeom prst="rect">
            <a:avLst/>
          </a:prstGeom>
          <a:solidFill>
            <a:schemeClr val="bg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ICC World Cup 2023 - Life comes full circle for Kuldeep Yadav against  England | ESPNcricinfo">
            <a:extLst>
              <a:ext uri="{FF2B5EF4-FFF2-40B4-BE49-F238E27FC236}">
                <a16:creationId xmlns:a16="http://schemas.microsoft.com/office/drawing/2014/main" id="{24E6E9B7-812C-C871-05BC-195362D6A8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44" r="19107"/>
          <a:stretch/>
        </p:blipFill>
        <p:spPr bwMode="auto">
          <a:xfrm>
            <a:off x="10329413" y="3596244"/>
            <a:ext cx="1676523" cy="1570441"/>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India vs Bangladesh, Asia Cup 2023 Super 4: Shubman Gill's Ton Silver  Lining In India's Six-Run Defeat | Cricket News">
            <a:extLst>
              <a:ext uri="{FF2B5EF4-FFF2-40B4-BE49-F238E27FC236}">
                <a16:creationId xmlns:a16="http://schemas.microsoft.com/office/drawing/2014/main" id="{640E3D65-6FE5-A558-8EA0-63A83B7FA8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30" r="8875"/>
          <a:stretch/>
        </p:blipFill>
        <p:spPr bwMode="auto">
          <a:xfrm>
            <a:off x="0" y="3495639"/>
            <a:ext cx="1932302"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Nepal thrash PNG to secure ODI status">
            <a:extLst>
              <a:ext uri="{FF2B5EF4-FFF2-40B4-BE49-F238E27FC236}">
                <a16:creationId xmlns:a16="http://schemas.microsoft.com/office/drawing/2014/main" id="{F33DDA1D-0E79-68D8-74CC-4EE6CAEA80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59" r="7841"/>
          <a:stretch/>
        </p:blipFill>
        <p:spPr bwMode="auto">
          <a:xfrm>
            <a:off x="-14730" y="1723989"/>
            <a:ext cx="2054700"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South Africa unveil squad for World Cup 2023">
            <a:extLst>
              <a:ext uri="{FF2B5EF4-FFF2-40B4-BE49-F238E27FC236}">
                <a16:creationId xmlns:a16="http://schemas.microsoft.com/office/drawing/2014/main" id="{21D771FF-1165-B718-BB93-313767A5916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89" t="-1575" r="30894" b="1575"/>
          <a:stretch/>
        </p:blipFill>
        <p:spPr bwMode="auto">
          <a:xfrm>
            <a:off x="10359829" y="1809713"/>
            <a:ext cx="1709299" cy="16002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The Indian fortress: World record 25 straight unbeaten cricket series at  home | Cricket News - Times of India">
            <a:extLst>
              <a:ext uri="{FF2B5EF4-FFF2-40B4-BE49-F238E27FC236}">
                <a16:creationId xmlns:a16="http://schemas.microsoft.com/office/drawing/2014/main" id="{BAA4A664-A1F4-F8C7-6F8F-644B63B48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51" t="8877" r="54371" b="25092"/>
          <a:stretch/>
        </p:blipFill>
        <p:spPr bwMode="auto">
          <a:xfrm>
            <a:off x="251341" y="4876199"/>
            <a:ext cx="1546040" cy="1415090"/>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C183F5-857A-F861-08FE-037CFDCEB0D8}"/>
              </a:ext>
            </a:extLst>
          </p:cNvPr>
          <p:cNvSpPr txBox="1"/>
          <p:nvPr/>
        </p:nvSpPr>
        <p:spPr>
          <a:xfrm>
            <a:off x="-236233" y="-274456"/>
            <a:ext cx="12226397" cy="307777"/>
          </a:xfrm>
          <a:prstGeom prst="rect">
            <a:avLst/>
          </a:prstGeom>
          <a:noFill/>
          <a:ln>
            <a:noFill/>
          </a:ln>
          <a:effectLst>
            <a:outerShdw blurRad="107950" dist="12700" dir="5400000" algn="ctr">
              <a:srgbClr val="000000"/>
            </a:outerShdw>
          </a:effectLst>
        </p:spPr>
        <p:txBody>
          <a:bodyPr wrap="square" rtlCol="0">
            <a:spAutoFit/>
          </a:bodyPr>
          <a:lstStyle/>
          <a:p>
            <a:pPr algn="ctr"/>
            <a:endParaRPr lang="en-GB" sz="1400" dirty="0">
              <a:solidFill>
                <a:schemeClr val="bg1"/>
              </a:solidFill>
              <a:latin typeface="Tw Cen MT Condensed Extra Bold" panose="020F0502020204030204" pitchFamily="34" charset="0"/>
            </a:endParaRPr>
          </a:p>
        </p:txBody>
      </p:sp>
      <p:pic>
        <p:nvPicPr>
          <p:cNvPr id="3074" name="Picture 2" descr="Cricket bat vector illustration">
            <a:extLst>
              <a:ext uri="{FF2B5EF4-FFF2-40B4-BE49-F238E27FC236}">
                <a16:creationId xmlns:a16="http://schemas.microsoft.com/office/drawing/2014/main" id="{56EE479B-D2E7-2303-1D13-AF2026FC730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3389056" y="135173"/>
            <a:ext cx="5448281" cy="7003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ricket bat vector illustration">
            <a:extLst>
              <a:ext uri="{FF2B5EF4-FFF2-40B4-BE49-F238E27FC236}">
                <a16:creationId xmlns:a16="http://schemas.microsoft.com/office/drawing/2014/main" id="{096E0D9E-3C9B-0952-E322-1F027AD0CE6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83291" flipH="1">
            <a:off x="3568594" y="866025"/>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1F3B915B-941A-9AE7-0540-35822D64951A}"/>
                  </a:ext>
                </a:extLst>
              </p:cNvPr>
              <p:cNvGraphicFramePr>
                <a:graphicFrameLocks noChangeAspect="1"/>
              </p:cNvGraphicFramePr>
              <p:nvPr>
                <p:extLst>
                  <p:ext uri="{D42A27DB-BD31-4B8C-83A1-F6EECF244321}">
                    <p14:modId xmlns:p14="http://schemas.microsoft.com/office/powerpoint/2010/main" val="1293519018"/>
                  </p:ext>
                </p:extLst>
              </p:nvPr>
            </p:nvGraphicFramePr>
            <p:xfrm>
              <a:off x="8802157" y="3060924"/>
              <a:ext cx="882000" cy="863033"/>
            </p:xfrm>
            <a:graphic>
              <a:graphicData uri="http://schemas.microsoft.com/office/drawing/2017/model3d">
                <am3d:model3d r:embed="rId11">
                  <am3d:spPr>
                    <a:xfrm>
                      <a:off x="0" y="0"/>
                      <a:ext cx="882000" cy="863033"/>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504454" ay="-1197610" az="10626708"/>
                    <am3d:postTrans dx="0" dy="0" dz="0"/>
                  </am3d:trans>
                  <am3d:raster rName="Office3DRenderer" rVer="16.0.8326">
                    <am3d:blip r:embed="rId12"/>
                  </am3d:raster>
                  <am3d:objViewport viewportSz="215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1F3B915B-941A-9AE7-0540-35822D64951A}"/>
                  </a:ext>
                </a:extLst>
              </p:cNvPr>
              <p:cNvPicPr>
                <a:picLocks noGrp="1" noRot="1" noChangeAspect="1" noMove="1" noResize="1" noEditPoints="1" noAdjustHandles="1" noChangeArrowheads="1" noChangeShapeType="1" noCrop="1"/>
              </p:cNvPicPr>
              <p:nvPr/>
            </p:nvPicPr>
            <p:blipFill>
              <a:blip r:embed="rId12"/>
              <a:stretch>
                <a:fillRect/>
              </a:stretch>
            </p:blipFill>
            <p:spPr>
              <a:xfrm>
                <a:off x="8802157" y="3060924"/>
                <a:ext cx="882000" cy="863033"/>
              </a:xfrm>
              <a:prstGeom prst="rect">
                <a:avLst/>
              </a:prstGeom>
            </p:spPr>
          </p:pic>
        </mc:Fallback>
      </mc:AlternateContent>
      <p:pic>
        <p:nvPicPr>
          <p:cNvPr id="8" name="Picture 2" descr="Cricket bat vector illustration">
            <a:extLst>
              <a:ext uri="{FF2B5EF4-FFF2-40B4-BE49-F238E27FC236}">
                <a16:creationId xmlns:a16="http://schemas.microsoft.com/office/drawing/2014/main" id="{4C47C551-DA87-9129-9A58-1F8DC153357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3490588" y="2321564"/>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19B76229-C1E0-95F4-599C-A43B62F557D8}"/>
                  </a:ext>
                </a:extLst>
              </p:cNvPr>
              <p:cNvGraphicFramePr>
                <a:graphicFrameLocks noChangeAspect="1"/>
              </p:cNvGraphicFramePr>
              <p:nvPr/>
            </p:nvGraphicFramePr>
            <p:xfrm>
              <a:off x="2742165" y="4098002"/>
              <a:ext cx="863033" cy="882000"/>
            </p:xfrm>
            <a:graphic>
              <a:graphicData uri="http://schemas.microsoft.com/office/drawing/2017/model3d">
                <am3d:model3d r:embed="rId11">
                  <am3d:spPr>
                    <a:xfrm>
                      <a:off x="0" y="0"/>
                      <a:ext cx="863033" cy="882000"/>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1936" ay="1077277" az="10774740"/>
                    <am3d:postTrans dx="0" dy="0" dz="0"/>
                  </am3d:trans>
                  <am3d:raster rName="Office3DRenderer" rVer="16.0.8326">
                    <am3d:blip r:embed="rId13"/>
                  </am3d:raster>
                  <am3d:objViewport viewportSz="215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19B76229-C1E0-95F4-599C-A43B62F557D8}"/>
                  </a:ext>
                </a:extLst>
              </p:cNvPr>
              <p:cNvPicPr>
                <a:picLocks noGrp="1" noRot="1" noChangeAspect="1" noMove="1" noResize="1" noEditPoints="1" noAdjustHandles="1" noChangeArrowheads="1" noChangeShapeType="1" noCrop="1"/>
              </p:cNvPicPr>
              <p:nvPr/>
            </p:nvPicPr>
            <p:blipFill>
              <a:blip r:embed="rId13"/>
              <a:stretch>
                <a:fillRect/>
              </a:stretch>
            </p:blipFill>
            <p:spPr>
              <a:xfrm>
                <a:off x="2742165" y="4098002"/>
                <a:ext cx="863033" cy="882000"/>
              </a:xfrm>
              <a:prstGeom prst="rect">
                <a:avLst/>
              </a:prstGeom>
            </p:spPr>
          </p:pic>
        </mc:Fallback>
      </mc:AlternateContent>
      <p:pic>
        <p:nvPicPr>
          <p:cNvPr id="13" name="Picture 2" descr="Cricket bat vector illustration">
            <a:extLst>
              <a:ext uri="{FF2B5EF4-FFF2-40B4-BE49-F238E27FC236}">
                <a16:creationId xmlns:a16="http://schemas.microsoft.com/office/drawing/2014/main" id="{03E7FA12-21FA-9240-8A75-5656725A843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25727" flipH="1">
            <a:off x="3390190" y="-1377027"/>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2566059E-241E-0603-63EB-C687B66872DD}"/>
                  </a:ext>
                </a:extLst>
              </p:cNvPr>
              <p:cNvGraphicFramePr>
                <a:graphicFrameLocks noChangeAspect="1"/>
              </p:cNvGraphicFramePr>
              <p:nvPr/>
            </p:nvGraphicFramePr>
            <p:xfrm>
              <a:off x="8899720" y="5212375"/>
              <a:ext cx="863034" cy="882001"/>
            </p:xfrm>
            <a:graphic>
              <a:graphicData uri="http://schemas.microsoft.com/office/drawing/2017/model3d">
                <am3d:model3d r:embed="rId11">
                  <am3d:spPr>
                    <a:xfrm>
                      <a:off x="0" y="0"/>
                      <a:ext cx="863034" cy="88200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485278" ay="-1192801" az="166005"/>
                    <am3d:postTrans dx="0" dy="0" dz="0"/>
                  </am3d:trans>
                  <am3d:raster rName="Office3DRenderer" rVer="16.0.8326">
                    <am3d:blip r:embed="rId14"/>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2566059E-241E-0603-63EB-C687B66872DD}"/>
                  </a:ext>
                </a:extLst>
              </p:cNvPr>
              <p:cNvPicPr>
                <a:picLocks noGrp="1" noRot="1" noChangeAspect="1" noMove="1" noResize="1" noEditPoints="1" noAdjustHandles="1" noChangeArrowheads="1" noChangeShapeType="1" noCrop="1"/>
              </p:cNvPicPr>
              <p:nvPr/>
            </p:nvPicPr>
            <p:blipFill>
              <a:blip r:embed="rId14"/>
              <a:stretch>
                <a:fillRect/>
              </a:stretch>
            </p:blipFill>
            <p:spPr>
              <a:xfrm>
                <a:off x="8899720" y="5212375"/>
                <a:ext cx="863034" cy="882001"/>
              </a:xfrm>
              <a:prstGeom prst="rect">
                <a:avLst/>
              </a:prstGeom>
            </p:spPr>
          </p:pic>
        </mc:Fallback>
      </mc:AlternateContent>
      <p:sp>
        <p:nvSpPr>
          <p:cNvPr id="16" name="TextBox 15">
            <a:extLst>
              <a:ext uri="{FF2B5EF4-FFF2-40B4-BE49-F238E27FC236}">
                <a16:creationId xmlns:a16="http://schemas.microsoft.com/office/drawing/2014/main" id="{7A47F96F-9746-FCB3-E147-5AF53EC4F885}"/>
              </a:ext>
            </a:extLst>
          </p:cNvPr>
          <p:cNvSpPr txBox="1"/>
          <p:nvPr/>
        </p:nvSpPr>
        <p:spPr>
          <a:xfrm>
            <a:off x="3301544" y="2051534"/>
            <a:ext cx="4297347" cy="523220"/>
          </a:xfrm>
          <a:prstGeom prst="rect">
            <a:avLst/>
          </a:prstGeom>
          <a:noFill/>
        </p:spPr>
        <p:txBody>
          <a:bodyPr wrap="square" rtlCol="0">
            <a:spAutoFit/>
          </a:bodyPr>
          <a:lstStyle/>
          <a:p>
            <a:pPr algn="ctr"/>
            <a:r>
              <a:rPr lang="en-GB" sz="2800" dirty="0">
                <a:latin typeface="Tw Cen MT Condensed Extra Bold" panose="020B0803020202020204" pitchFamily="34" charset="0"/>
              </a:rPr>
              <a:t>Logistic Regression</a:t>
            </a:r>
          </a:p>
        </p:txBody>
      </p:sp>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5D507CD8-32BA-0059-1EDF-81138850C6C2}"/>
                  </a:ext>
                </a:extLst>
              </p:cNvPr>
              <p:cNvGraphicFramePr>
                <a:graphicFrameLocks noChangeAspect="1"/>
              </p:cNvGraphicFramePr>
              <p:nvPr/>
            </p:nvGraphicFramePr>
            <p:xfrm flipH="1">
              <a:off x="2603748" y="1904075"/>
              <a:ext cx="819045" cy="803294"/>
            </p:xfrm>
            <a:graphic>
              <a:graphicData uri="http://schemas.microsoft.com/office/drawing/2017/model3d">
                <am3d:model3d r:embed="rId11">
                  <am3d:spPr>
                    <a:xfrm flipH="1">
                      <a:off x="0" y="0"/>
                      <a:ext cx="819045" cy="803294"/>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5411930" ay="-3088868" az="-5415253"/>
                    <am3d:postTrans dx="0" dy="0" dz="0"/>
                  </am3d:trans>
                  <am3d:raster rName="Office3DRenderer" rVer="16.0.8326">
                    <am3d:blip r:embed="rId15"/>
                  </am3d:raster>
                  <am3d:objViewport viewportSz="20161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5D507CD8-32BA-0059-1EDF-81138850C6C2}"/>
                  </a:ext>
                </a:extLst>
              </p:cNvPr>
              <p:cNvPicPr>
                <a:picLocks noGrp="1" noRot="1" noChangeAspect="1" noMove="1" noResize="1" noEditPoints="1" noAdjustHandles="1" noChangeArrowheads="1" noChangeShapeType="1" noCrop="1"/>
              </p:cNvPicPr>
              <p:nvPr/>
            </p:nvPicPr>
            <p:blipFill>
              <a:blip r:embed="rId15"/>
              <a:stretch>
                <a:fillRect/>
              </a:stretch>
            </p:blipFill>
            <p:spPr>
              <a:xfrm flipH="1">
                <a:off x="2603748" y="1904075"/>
                <a:ext cx="819045" cy="803294"/>
              </a:xfrm>
              <a:prstGeom prst="rect">
                <a:avLst/>
              </a:prstGeom>
            </p:spPr>
          </p:pic>
        </mc:Fallback>
      </mc:AlternateContent>
      <p:sp>
        <p:nvSpPr>
          <p:cNvPr id="17" name="TextBox 16">
            <a:extLst>
              <a:ext uri="{FF2B5EF4-FFF2-40B4-BE49-F238E27FC236}">
                <a16:creationId xmlns:a16="http://schemas.microsoft.com/office/drawing/2014/main" id="{F152ACDC-3A58-B2E3-C6F2-64492D2EBF79}"/>
              </a:ext>
            </a:extLst>
          </p:cNvPr>
          <p:cNvSpPr txBox="1"/>
          <p:nvPr/>
        </p:nvSpPr>
        <p:spPr>
          <a:xfrm>
            <a:off x="4570930" y="3168899"/>
            <a:ext cx="4297347" cy="523220"/>
          </a:xfrm>
          <a:prstGeom prst="rect">
            <a:avLst/>
          </a:prstGeom>
          <a:noFill/>
        </p:spPr>
        <p:txBody>
          <a:bodyPr wrap="square" rtlCol="0">
            <a:spAutoFit/>
          </a:bodyPr>
          <a:lstStyle/>
          <a:p>
            <a:pPr algn="ctr"/>
            <a:r>
              <a:rPr lang="en-GB" sz="2800" dirty="0">
                <a:latin typeface="Tw Cen MT Condensed Extra Bold" panose="020B0803020202020204" pitchFamily="34" charset="0"/>
              </a:rPr>
              <a:t>Decisions and strategies</a:t>
            </a:r>
          </a:p>
        </p:txBody>
      </p:sp>
      <p:sp>
        <p:nvSpPr>
          <p:cNvPr id="18" name="TextBox 17">
            <a:extLst>
              <a:ext uri="{FF2B5EF4-FFF2-40B4-BE49-F238E27FC236}">
                <a16:creationId xmlns:a16="http://schemas.microsoft.com/office/drawing/2014/main" id="{8075E921-B256-852C-4D2B-5E7B83E0244A}"/>
              </a:ext>
            </a:extLst>
          </p:cNvPr>
          <p:cNvSpPr txBox="1"/>
          <p:nvPr/>
        </p:nvSpPr>
        <p:spPr>
          <a:xfrm>
            <a:off x="3381381" y="4016028"/>
            <a:ext cx="4297347" cy="954107"/>
          </a:xfrm>
          <a:prstGeom prst="rect">
            <a:avLst/>
          </a:prstGeom>
          <a:noFill/>
        </p:spPr>
        <p:txBody>
          <a:bodyPr wrap="square" rtlCol="0">
            <a:spAutoFit/>
          </a:bodyPr>
          <a:lstStyle/>
          <a:p>
            <a:pPr algn="ctr"/>
            <a:r>
              <a:rPr lang="en-GB" sz="2800" dirty="0">
                <a:latin typeface="Tw Cen MT Condensed Extra Bold" panose="020B0803020202020204" pitchFamily="34" charset="0"/>
              </a:rPr>
              <a:t>Relevant, Quality Data</a:t>
            </a:r>
          </a:p>
          <a:p>
            <a:pPr algn="ctr"/>
            <a:r>
              <a:rPr lang="en-GB" sz="2800" dirty="0">
                <a:latin typeface="Tw Cen MT Condensed Extra Bold" panose="020B0803020202020204" pitchFamily="34" charset="0"/>
              </a:rPr>
              <a:t>Biases, Unforeseen Factors</a:t>
            </a:r>
          </a:p>
        </p:txBody>
      </p:sp>
      <p:sp>
        <p:nvSpPr>
          <p:cNvPr id="19" name="TextBox 18">
            <a:extLst>
              <a:ext uri="{FF2B5EF4-FFF2-40B4-BE49-F238E27FC236}">
                <a16:creationId xmlns:a16="http://schemas.microsoft.com/office/drawing/2014/main" id="{9F410A57-225F-9EC4-720A-6BE2271EEE91}"/>
              </a:ext>
            </a:extLst>
          </p:cNvPr>
          <p:cNvSpPr txBox="1"/>
          <p:nvPr/>
        </p:nvSpPr>
        <p:spPr>
          <a:xfrm>
            <a:off x="4726164" y="5176323"/>
            <a:ext cx="4297347" cy="954107"/>
          </a:xfrm>
          <a:prstGeom prst="rect">
            <a:avLst/>
          </a:prstGeom>
          <a:noFill/>
        </p:spPr>
        <p:txBody>
          <a:bodyPr wrap="square" rtlCol="0">
            <a:spAutoFit/>
          </a:bodyPr>
          <a:lstStyle/>
          <a:p>
            <a:pPr algn="ctr"/>
            <a:r>
              <a:rPr lang="en-GB" sz="2800" dirty="0">
                <a:latin typeface="Tw Cen MT Condensed Extra Bold" panose="020B0803020202020204" pitchFamily="34" charset="0"/>
              </a:rPr>
              <a:t>Dynamic Changes, Team Performance, Player Statistics</a:t>
            </a:r>
          </a:p>
        </p:txBody>
      </p:sp>
      <p:pic>
        <p:nvPicPr>
          <p:cNvPr id="20" name="Picture 2" descr="Andrew McDonald pleased with Australia's ODI progress - 'We have challenged  ourselves with the structure of our team' | ESPNcricinfo">
            <a:extLst>
              <a:ext uri="{FF2B5EF4-FFF2-40B4-BE49-F238E27FC236}">
                <a16:creationId xmlns:a16="http://schemas.microsoft.com/office/drawing/2014/main" id="{62EFACAC-70A3-0D52-E724-4509BB91941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245" r="10151"/>
          <a:stretch/>
        </p:blipFill>
        <p:spPr bwMode="auto">
          <a:xfrm>
            <a:off x="9466578" y="565019"/>
            <a:ext cx="1932302" cy="1300086"/>
          </a:xfrm>
          <a:prstGeom prst="ellipse">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932960F-EFB2-E4D2-9990-DB026EE45E98}"/>
                  </a:ext>
                </a:extLst>
              </p:cNvPr>
              <p:cNvGraphicFramePr>
                <a:graphicFrameLocks noChangeAspect="1"/>
              </p:cNvGraphicFramePr>
              <p:nvPr>
                <p:extLst>
                  <p:ext uri="{D42A27DB-BD31-4B8C-83A1-F6EECF244321}">
                    <p14:modId xmlns:p14="http://schemas.microsoft.com/office/powerpoint/2010/main" val="2906355610"/>
                  </p:ext>
                </p:extLst>
              </p:nvPr>
            </p:nvGraphicFramePr>
            <p:xfrm>
              <a:off x="13641079" y="-818973"/>
              <a:ext cx="1637945" cy="1637945"/>
            </p:xfrm>
            <a:graphic>
              <a:graphicData uri="http://schemas.microsoft.com/office/drawing/2017/model3d">
                <am3d:model3d r:embed="rId11">
                  <am3d:spPr>
                    <a:xfrm>
                      <a:off x="0" y="0"/>
                      <a:ext cx="1637945" cy="1637945"/>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6861875" ay="-1634500" az="-8081613"/>
                    <am3d:postTrans dx="0" dy="0" dz="0"/>
                  </am3d:trans>
                  <am3d:raster rName="Office3DRenderer" rVer="16.0.8326">
                    <am3d:blip r:embed="rId17"/>
                  </am3d:raster>
                  <am3d:objViewport viewportSz="42091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932960F-EFB2-E4D2-9990-DB026EE45E98}"/>
                  </a:ext>
                </a:extLst>
              </p:cNvPr>
              <p:cNvPicPr>
                <a:picLocks noGrp="1" noRot="1" noChangeAspect="1" noMove="1" noResize="1" noEditPoints="1" noAdjustHandles="1" noChangeArrowheads="1" noChangeShapeType="1" noCrop="1"/>
              </p:cNvPicPr>
              <p:nvPr/>
            </p:nvPicPr>
            <p:blipFill>
              <a:blip r:embed="rId17"/>
              <a:stretch>
                <a:fillRect/>
              </a:stretch>
            </p:blipFill>
            <p:spPr>
              <a:xfrm>
                <a:off x="13641079" y="-818973"/>
                <a:ext cx="1637945" cy="1637945"/>
              </a:xfrm>
              <a:prstGeom prst="rect">
                <a:avLst/>
              </a:prstGeom>
            </p:spPr>
          </p:pic>
        </mc:Fallback>
      </mc:AlternateContent>
      <p:sp>
        <p:nvSpPr>
          <p:cNvPr id="7" name="TextBox 6">
            <a:extLst>
              <a:ext uri="{FF2B5EF4-FFF2-40B4-BE49-F238E27FC236}">
                <a16:creationId xmlns:a16="http://schemas.microsoft.com/office/drawing/2014/main" id="{CF03E917-7A52-A871-801F-ADDFC9A090A9}"/>
              </a:ext>
            </a:extLst>
          </p:cNvPr>
          <p:cNvSpPr txBox="1"/>
          <p:nvPr/>
        </p:nvSpPr>
        <p:spPr>
          <a:xfrm>
            <a:off x="0" y="-346052"/>
            <a:ext cx="12226397" cy="2215991"/>
          </a:xfrm>
          <a:prstGeom prst="rect">
            <a:avLst/>
          </a:prstGeom>
          <a:noFill/>
          <a:ln>
            <a:noFill/>
          </a:ln>
          <a:effectLst>
            <a:outerShdw blurRad="107950" dist="12700" dir="5400000" algn="ctr">
              <a:srgbClr val="000000"/>
            </a:outerShdw>
          </a:effectLst>
        </p:spPr>
        <p:txBody>
          <a:bodyPr wrap="square" rtlCol="0">
            <a:spAutoFit/>
          </a:bodyPr>
          <a:lstStyle/>
          <a:p>
            <a:pPr algn="ctr"/>
            <a:r>
              <a:rPr lang="en-GB" sz="13800" dirty="0">
                <a:solidFill>
                  <a:schemeClr val="bg1"/>
                </a:solidFill>
                <a:latin typeface="Tw Cen MT Condensed Extra Bold" panose="020F0502020204030204" pitchFamily="34" charset="0"/>
              </a:rPr>
              <a:t>Final Over</a:t>
            </a:r>
            <a:endParaRPr lang="en-GB" sz="1400" dirty="0">
              <a:solidFill>
                <a:schemeClr val="bg1"/>
              </a:solidFill>
              <a:latin typeface="Tw Cen MT Condensed Extra Bold" panose="020F0502020204030204" pitchFamily="34" charset="0"/>
            </a:endParaRPr>
          </a:p>
        </p:txBody>
      </p:sp>
    </p:spTree>
    <p:extLst>
      <p:ext uri="{BB962C8B-B14F-4D97-AF65-F5344CB8AC3E}">
        <p14:creationId xmlns:p14="http://schemas.microsoft.com/office/powerpoint/2010/main" val="253771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ricket.BBC.EC2S12f">
            <a:hlinkClick r:id="" action="ppaction://media"/>
            <a:extLst>
              <a:ext uri="{FF2B5EF4-FFF2-40B4-BE49-F238E27FC236}">
                <a16:creationId xmlns:a16="http://schemas.microsoft.com/office/drawing/2014/main" id="{DAD9439E-09DA-E20C-E4C0-8718A13F75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24463" y="2530643"/>
            <a:ext cx="609600" cy="609600"/>
          </a:xfrm>
          <a:prstGeom prst="rect">
            <a:avLst/>
          </a:prstGeom>
        </p:spPr>
      </p:pic>
      <p:sp>
        <p:nvSpPr>
          <p:cNvPr id="25" name="Rectangle 24">
            <a:extLst>
              <a:ext uri="{FF2B5EF4-FFF2-40B4-BE49-F238E27FC236}">
                <a16:creationId xmlns:a16="http://schemas.microsoft.com/office/drawing/2014/main" id="{61306EFE-1C4F-C037-1387-E3B1DA16791B}"/>
              </a:ext>
            </a:extLst>
          </p:cNvPr>
          <p:cNvSpPr/>
          <p:nvPr/>
        </p:nvSpPr>
        <p:spPr>
          <a:xfrm>
            <a:off x="0" y="0"/>
            <a:ext cx="12192000" cy="6858000"/>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5D507CD8-32BA-0059-1EDF-81138850C6C2}"/>
                  </a:ext>
                </a:extLst>
              </p:cNvPr>
              <p:cNvGraphicFramePr>
                <a:graphicFrameLocks noChangeAspect="1"/>
              </p:cNvGraphicFramePr>
              <p:nvPr>
                <p:extLst>
                  <p:ext uri="{D42A27DB-BD31-4B8C-83A1-F6EECF244321}">
                    <p14:modId xmlns:p14="http://schemas.microsoft.com/office/powerpoint/2010/main" val="2458801176"/>
                  </p:ext>
                </p:extLst>
              </p:nvPr>
            </p:nvGraphicFramePr>
            <p:xfrm>
              <a:off x="8926652" y="320842"/>
              <a:ext cx="1568840" cy="1564192"/>
            </p:xfrm>
            <a:graphic>
              <a:graphicData uri="http://schemas.microsoft.com/office/drawing/2017/model3d">
                <am3d:model3d r:embed="rId7">
                  <am3d:spPr>
                    <a:xfrm>
                      <a:off x="0" y="0"/>
                      <a:ext cx="1568840" cy="1564192"/>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6551566" ay="3319497" az="-6776495"/>
                    <am3d:postTrans dx="0" dy="0" dz="0"/>
                  </am3d:trans>
                  <am3d:raster rName="Office3DRenderer" rVer="16.0.8326">
                    <am3d:blip r:embed="rId8"/>
                  </am3d:raster>
                  <am3d:objViewport viewportSz="42091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5D507CD8-32BA-0059-1EDF-81138850C6C2}"/>
                  </a:ext>
                </a:extLst>
              </p:cNvPr>
              <p:cNvPicPr>
                <a:picLocks noGrp="1" noRot="1" noChangeAspect="1" noMove="1" noResize="1" noEditPoints="1" noAdjustHandles="1" noChangeArrowheads="1" noChangeShapeType="1" noCrop="1"/>
              </p:cNvPicPr>
              <p:nvPr/>
            </p:nvPicPr>
            <p:blipFill>
              <a:blip r:embed="rId8"/>
              <a:stretch>
                <a:fillRect/>
              </a:stretch>
            </p:blipFill>
            <p:spPr>
              <a:xfrm>
                <a:off x="8926652" y="320842"/>
                <a:ext cx="1568840" cy="1564192"/>
              </a:xfrm>
              <a:prstGeom prst="rect">
                <a:avLst/>
              </a:prstGeom>
            </p:spPr>
          </p:pic>
        </mc:Fallback>
      </mc:AlternateContent>
      <p:pic>
        <p:nvPicPr>
          <p:cNvPr id="1026" name="Picture 2" descr="Sri Lanka bowler Dhammika Prasad appeals for the wicket of Martin Guptill. Photo / Getty Images">
            <a:extLst>
              <a:ext uri="{FF2B5EF4-FFF2-40B4-BE49-F238E27FC236}">
                <a16:creationId xmlns:a16="http://schemas.microsoft.com/office/drawing/2014/main" id="{3C1D1552-EAE0-9068-6221-7217D6BAACB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358" b="99630" l="10000" r="90000">
                        <a14:foregroundMark x1="52083" y1="23704" x2="48264" y2="6790"/>
                        <a14:foregroundMark x1="48264" y1="6790" x2="47778" y2="5679"/>
                        <a14:foregroundMark x1="66875" y1="32593" x2="81528" y2="14198"/>
                        <a14:foregroundMark x1="81528" y1="14198" x2="82014" y2="11358"/>
                        <a14:foregroundMark x1="80417" y1="11358" x2="80208" y2="10000"/>
                        <a14:foregroundMark x1="84931" y1="11235" x2="84931" y2="11235"/>
                        <a14:foregroundMark x1="84375" y1="7531" x2="84375" y2="7531"/>
                        <a14:foregroundMark x1="84861" y1="8519" x2="84861" y2="8519"/>
                        <a14:foregroundMark x1="83264" y1="6914" x2="83264" y2="6914"/>
                        <a14:foregroundMark x1="79722" y1="8272" x2="79722" y2="8272"/>
                        <a14:foregroundMark x1="82708" y1="8395" x2="82708" y2="8395"/>
                        <a14:foregroundMark x1="83056" y1="7407" x2="83056" y2="7407"/>
                        <a14:foregroundMark x1="49792" y1="3210" x2="49792" y2="3210"/>
                        <a14:foregroundMark x1="45625" y1="3333" x2="45625" y2="3333"/>
                        <a14:foregroundMark x1="45486" y1="2840" x2="45486" y2="2840"/>
                        <a14:foregroundMark x1="63194" y1="24444" x2="63194" y2="24444"/>
                        <a14:foregroundMark x1="67431" y1="29506" x2="67431" y2="29506"/>
                        <a14:foregroundMark x1="67639" y1="30864" x2="67639" y2="30864"/>
                        <a14:foregroundMark x1="67431" y1="30864" x2="67431" y2="30864"/>
                        <a14:foregroundMark x1="84097" y1="9877" x2="84097" y2="9877"/>
                        <a14:foregroundMark x1="45347" y1="91975" x2="45347" y2="91975"/>
                        <a14:foregroundMark x1="43958" y1="97531" x2="43958" y2="97531"/>
                        <a14:foregroundMark x1="64375" y1="96173" x2="64375" y2="96173"/>
                        <a14:foregroundMark x1="63681" y1="94691" x2="63472" y2="94198"/>
                        <a14:foregroundMark x1="63750" y1="94815" x2="65417" y2="99630"/>
                        <a14:foregroundMark x1="63958" y1="98148" x2="63958" y2="96790"/>
                        <a14:foregroundMark x1="44444" y1="98889" x2="43056" y2="99012"/>
                        <a14:foregroundMark x1="43889" y1="96173" x2="44375" y2="96420"/>
                        <a14:foregroundMark x1="43125" y1="94691" x2="42847" y2="96667"/>
                        <a14:foregroundMark x1="45208" y1="95802" x2="45208" y2="99753"/>
                        <a14:foregroundMark x1="43056" y1="95309" x2="43056" y2="95309"/>
                        <a14:foregroundMark x1="59514" y1="27654" x2="59514" y2="27654"/>
                        <a14:foregroundMark x1="64514" y1="24321" x2="64583" y2="27407"/>
                        <a14:foregroundMark x1="47639" y1="3210" x2="47639" y2="3210"/>
                        <a14:foregroundMark x1="46319" y1="1358" x2="46319" y2="1358"/>
                        <a14:foregroundMark x1="47153" y1="1481" x2="47153" y2="1481"/>
                        <a14:backgroundMark x1="15000" y1="9877" x2="15625" y2="18519"/>
                        <a14:backgroundMark x1="15625" y1="18519" x2="20486" y2="19259"/>
                        <a14:backgroundMark x1="20486" y1="19259" x2="19444" y2="31728"/>
                        <a14:backgroundMark x1="19444" y1="31728" x2="19167" y2="32963"/>
                        <a14:backgroundMark x1="29444" y1="8519" x2="36042" y2="14691"/>
                        <a14:backgroundMark x1="36042" y1="14691" x2="38403" y2="30864"/>
                        <a14:backgroundMark x1="42986" y1="864" x2="44028" y2="3333"/>
                        <a14:backgroundMark x1="25833" y1="32469" x2="27431" y2="42840"/>
                        <a14:backgroundMark x1="27431" y1="42840" x2="13611" y2="43333"/>
                        <a14:backgroundMark x1="13611" y1="43333" x2="16736" y2="38148"/>
                        <a14:backgroundMark x1="16736" y1="38148" x2="21250" y2="36790"/>
                        <a14:backgroundMark x1="21250" y1="36790" x2="21528" y2="26914"/>
                        <a14:backgroundMark x1="21528" y1="26914" x2="25486" y2="24198"/>
                        <a14:backgroundMark x1="40139" y1="39630" x2="42292" y2="46173"/>
                        <a14:backgroundMark x1="49097" y1="1481" x2="49097" y2="1481"/>
                        <a14:backgroundMark x1="71806" y1="41728" x2="71181" y2="43704"/>
                        <a14:backgroundMark x1="68403" y1="42469" x2="68194" y2="48025"/>
                        <a14:backgroundMark x1="65347" y1="24074" x2="66736" y2="27407"/>
                        <a14:backgroundMark x1="52500" y1="15802" x2="54306" y2="21235"/>
                        <a14:backgroundMark x1="52847" y1="33580" x2="52917" y2="42469"/>
                        <a14:backgroundMark x1="46250" y1="5679" x2="46250" y2="5679"/>
                        <a14:backgroundMark x1="76181" y1="68889" x2="76181" y2="68889"/>
                        <a14:backgroundMark x1="65625" y1="64074" x2="70417" y2="72716"/>
                        <a14:backgroundMark x1="70417" y1="72716" x2="77639" y2="76049"/>
                        <a14:backgroundMark x1="77639" y1="76049" x2="79028" y2="74815"/>
                        <a14:backgroundMark x1="47014" y1="58519" x2="43611" y2="69753"/>
                        <a14:backgroundMark x1="43611" y1="69753" x2="30833" y2="76667"/>
                        <a14:backgroundMark x1="30833" y1="76667" x2="14722" y2="62469"/>
                        <a14:backgroundMark x1="16806" y1="49012" x2="30556" y2="62346"/>
                        <a14:backgroundMark x1="16319" y1="50370" x2="17153" y2="72222"/>
                        <a14:backgroundMark x1="17153" y1="72222" x2="21042" y2="62469"/>
                        <a14:backgroundMark x1="21042" y1="62469" x2="17500" y2="54074"/>
                        <a14:backgroundMark x1="17500" y1="54074" x2="17083" y2="64444"/>
                        <a14:backgroundMark x1="17083" y1="64444" x2="17778" y2="65309"/>
                        <a14:backgroundMark x1="15347" y1="76543" x2="39722" y2="80864"/>
                        <a14:backgroundMark x1="39722" y1="80864" x2="43681" y2="78272"/>
                        <a14:backgroundMark x1="43681" y1="78272" x2="43681" y2="78025"/>
                        <a14:backgroundMark x1="56042" y1="75062" x2="56111" y2="70370"/>
                        <a14:backgroundMark x1="79861" y1="68642" x2="82569" y2="73704"/>
                        <a14:backgroundMark x1="82569" y1="73704" x2="74028" y2="80617"/>
                        <a14:backgroundMark x1="74028" y1="80617" x2="72986" y2="80741"/>
                        <a14:backgroundMark x1="53333" y1="72593" x2="56389" y2="77654"/>
                        <a14:backgroundMark x1="56389" y1="77654" x2="59028" y2="79259"/>
                      </a14:backgroundRemoval>
                    </a14:imgEffect>
                  </a14:imgLayer>
                </a14:imgProps>
              </a:ext>
              <a:ext uri="{28A0092B-C50C-407E-A947-70E740481C1C}">
                <a14:useLocalDpi xmlns:a14="http://schemas.microsoft.com/office/drawing/2010/main" val="0"/>
              </a:ext>
            </a:extLst>
          </a:blip>
          <a:srcRect/>
          <a:stretch>
            <a:fillRect/>
          </a:stretch>
        </p:blipFill>
        <p:spPr bwMode="auto">
          <a:xfrm>
            <a:off x="-3909980" y="-1659"/>
            <a:ext cx="12194949" cy="68596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874C02-2CF3-01A1-27F3-0A1CDFA8C015}"/>
              </a:ext>
            </a:extLst>
          </p:cNvPr>
          <p:cNvSpPr txBox="1"/>
          <p:nvPr/>
        </p:nvSpPr>
        <p:spPr>
          <a:xfrm>
            <a:off x="215921" y="1885034"/>
            <a:ext cx="12617762" cy="4508927"/>
          </a:xfrm>
          <a:prstGeom prst="rect">
            <a:avLst/>
          </a:prstGeom>
          <a:noFill/>
          <a:ln>
            <a:noFill/>
          </a:ln>
          <a:effectLst>
            <a:outerShdw blurRad="107950" dist="12700" dir="5400000" algn="ctr">
              <a:srgbClr val="000000"/>
            </a:outerShdw>
          </a:effectLst>
        </p:spPr>
        <p:txBody>
          <a:bodyPr wrap="square" rtlCol="0">
            <a:spAutoFit/>
          </a:bodyPr>
          <a:lstStyle/>
          <a:p>
            <a:r>
              <a:rPr lang="en-GB" sz="28700" dirty="0">
                <a:solidFill>
                  <a:schemeClr val="bg1"/>
                </a:solidFill>
                <a:latin typeface="Tw Cen MT Condensed Extra Bold" panose="020F0502020204030204" pitchFamily="34" charset="0"/>
              </a:rPr>
              <a:t>HOWZAT</a:t>
            </a:r>
            <a:endParaRPr lang="en-GB" sz="2400" dirty="0">
              <a:solidFill>
                <a:schemeClr val="bg1"/>
              </a:solidFill>
              <a:latin typeface="Tw Cen MT Condensed Extra Bold" panose="020F0502020204030204" pitchFamily="34" charset="0"/>
            </a:endParaRPr>
          </a:p>
        </p:txBody>
      </p:sp>
      <p:pic>
        <p:nvPicPr>
          <p:cNvPr id="10" name="Picture 2" descr="Sri Lanka bowler Dhammika Prasad appeals for the wicket of Martin Guptill. Photo / Getty Images">
            <a:extLst>
              <a:ext uri="{FF2B5EF4-FFF2-40B4-BE49-F238E27FC236}">
                <a16:creationId xmlns:a16="http://schemas.microsoft.com/office/drawing/2014/main" id="{3B79E943-26AD-A0A8-E16B-35143E68E387}"/>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358" b="99630" l="10000" r="90000">
                        <a14:foregroundMark x1="52083" y1="23704" x2="48264" y2="6790"/>
                        <a14:foregroundMark x1="48264" y1="6790" x2="47778" y2="5679"/>
                        <a14:foregroundMark x1="66875" y1="32593" x2="81528" y2="14198"/>
                        <a14:foregroundMark x1="81528" y1="14198" x2="82014" y2="11358"/>
                        <a14:foregroundMark x1="80417" y1="11358" x2="80208" y2="10000"/>
                        <a14:foregroundMark x1="84931" y1="11235" x2="84931" y2="11235"/>
                        <a14:foregroundMark x1="84375" y1="7531" x2="84375" y2="7531"/>
                        <a14:foregroundMark x1="84861" y1="8519" x2="84861" y2="8519"/>
                        <a14:foregroundMark x1="83264" y1="6914" x2="83264" y2="6914"/>
                        <a14:foregroundMark x1="79722" y1="8272" x2="79722" y2="8272"/>
                        <a14:foregroundMark x1="82708" y1="8395" x2="82708" y2="8395"/>
                        <a14:foregroundMark x1="83056" y1="7407" x2="83056" y2="7407"/>
                        <a14:foregroundMark x1="49792" y1="3210" x2="49792" y2="3210"/>
                        <a14:foregroundMark x1="45625" y1="3333" x2="45625" y2="3333"/>
                        <a14:foregroundMark x1="45486" y1="2840" x2="45486" y2="2840"/>
                        <a14:foregroundMark x1="63194" y1="24444" x2="63194" y2="24444"/>
                        <a14:foregroundMark x1="67431" y1="29506" x2="67431" y2="29506"/>
                        <a14:foregroundMark x1="67639" y1="30864" x2="67639" y2="30864"/>
                        <a14:foregroundMark x1="67431" y1="30864" x2="67431" y2="30864"/>
                        <a14:foregroundMark x1="84097" y1="9877" x2="84097" y2="9877"/>
                        <a14:foregroundMark x1="45347" y1="91975" x2="45347" y2="91975"/>
                        <a14:foregroundMark x1="43958" y1="97531" x2="43958" y2="97531"/>
                        <a14:foregroundMark x1="64375" y1="96173" x2="64375" y2="96173"/>
                        <a14:foregroundMark x1="63681" y1="94691" x2="63472" y2="94198"/>
                        <a14:foregroundMark x1="63750" y1="94815" x2="65417" y2="99630"/>
                        <a14:foregroundMark x1="63958" y1="98148" x2="63958" y2="96790"/>
                        <a14:foregroundMark x1="44444" y1="98889" x2="43056" y2="99012"/>
                        <a14:foregroundMark x1="43889" y1="96173" x2="44375" y2="96420"/>
                        <a14:foregroundMark x1="43125" y1="94691" x2="42847" y2="96667"/>
                        <a14:foregroundMark x1="45208" y1="95802" x2="45208" y2="99753"/>
                        <a14:foregroundMark x1="43056" y1="95309" x2="43056" y2="95309"/>
                        <a14:foregroundMark x1="59514" y1="27654" x2="59514" y2="27654"/>
                        <a14:foregroundMark x1="64514" y1="24321" x2="64583" y2="27407"/>
                        <a14:foregroundMark x1="47639" y1="3210" x2="47639" y2="3210"/>
                        <a14:foregroundMark x1="46319" y1="1358" x2="46319" y2="1358"/>
                        <a14:foregroundMark x1="47153" y1="1481" x2="47153" y2="1481"/>
                        <a14:backgroundMark x1="15000" y1="9877" x2="15625" y2="18519"/>
                        <a14:backgroundMark x1="15625" y1="18519" x2="20486" y2="19259"/>
                        <a14:backgroundMark x1="20486" y1="19259" x2="19444" y2="31728"/>
                        <a14:backgroundMark x1="19444" y1="31728" x2="19167" y2="32963"/>
                        <a14:backgroundMark x1="29444" y1="8519" x2="36042" y2="14691"/>
                        <a14:backgroundMark x1="36042" y1="14691" x2="38403" y2="30864"/>
                        <a14:backgroundMark x1="42986" y1="864" x2="44028" y2="3333"/>
                        <a14:backgroundMark x1="25833" y1="32469" x2="27431" y2="42840"/>
                        <a14:backgroundMark x1="27431" y1="42840" x2="13611" y2="43333"/>
                        <a14:backgroundMark x1="13611" y1="43333" x2="16736" y2="38148"/>
                        <a14:backgroundMark x1="16736" y1="38148" x2="21250" y2="36790"/>
                        <a14:backgroundMark x1="21250" y1="36790" x2="21528" y2="26914"/>
                        <a14:backgroundMark x1="21528" y1="26914" x2="25486" y2="24198"/>
                        <a14:backgroundMark x1="40139" y1="39630" x2="42292" y2="46173"/>
                        <a14:backgroundMark x1="49097" y1="1481" x2="49097" y2="1481"/>
                        <a14:backgroundMark x1="71806" y1="41728" x2="71181" y2="43704"/>
                        <a14:backgroundMark x1="68403" y1="42469" x2="68194" y2="48025"/>
                        <a14:backgroundMark x1="65347" y1="24074" x2="66736" y2="27407"/>
                        <a14:backgroundMark x1="52500" y1="15802" x2="54306" y2="21235"/>
                        <a14:backgroundMark x1="52847" y1="33580" x2="52917" y2="42469"/>
                        <a14:backgroundMark x1="46250" y1="5679" x2="46250" y2="5679"/>
                        <a14:backgroundMark x1="76181" y1="68889" x2="76181" y2="68889"/>
                        <a14:backgroundMark x1="65625" y1="64074" x2="70417" y2="72716"/>
                        <a14:backgroundMark x1="70417" y1="72716" x2="77639" y2="76049"/>
                        <a14:backgroundMark x1="77639" y1="76049" x2="79028" y2="74815"/>
                        <a14:backgroundMark x1="47014" y1="58519" x2="43611" y2="69753"/>
                        <a14:backgroundMark x1="43611" y1="69753" x2="30833" y2="76667"/>
                        <a14:backgroundMark x1="30833" y1="76667" x2="14722" y2="62469"/>
                        <a14:backgroundMark x1="16806" y1="49012" x2="30556" y2="62346"/>
                        <a14:backgroundMark x1="16319" y1="50370" x2="17153" y2="72222"/>
                        <a14:backgroundMark x1="17153" y1="72222" x2="21042" y2="62469"/>
                        <a14:backgroundMark x1="21042" y1="62469" x2="17500" y2="54074"/>
                        <a14:backgroundMark x1="17500" y1="54074" x2="17083" y2="64444"/>
                        <a14:backgroundMark x1="17083" y1="64444" x2="17778" y2="65309"/>
                        <a14:backgroundMark x1="15347" y1="76543" x2="39722" y2="80864"/>
                        <a14:backgroundMark x1="39722" y1="80864" x2="43681" y2="78272"/>
                        <a14:backgroundMark x1="43681" y1="78272" x2="43681" y2="78025"/>
                        <a14:backgroundMark x1="56042" y1="75062" x2="56111" y2="70370"/>
                        <a14:backgroundMark x1="79861" y1="68642" x2="82569" y2="73704"/>
                        <a14:backgroundMark x1="82569" y1="73704" x2="74028" y2="80617"/>
                        <a14:backgroundMark x1="74028" y1="80617" x2="72986" y2="80741"/>
                        <a14:backgroundMark x1="53333" y1="72593" x2="56389" y2="77654"/>
                        <a14:backgroundMark x1="56389" y1="77654" x2="59028" y2="79259"/>
                      </a14:backgroundRemoval>
                    </a14:imgEffect>
                  </a14:imgLayer>
                </a14:imgProps>
              </a:ext>
              <a:ext uri="{28A0092B-C50C-407E-A947-70E740481C1C}">
                <a14:useLocalDpi xmlns:a14="http://schemas.microsoft.com/office/drawing/2010/main" val="0"/>
              </a:ext>
            </a:extLst>
          </a:blip>
          <a:srcRect l="52058"/>
          <a:stretch/>
        </p:blipFill>
        <p:spPr bwMode="auto">
          <a:xfrm>
            <a:off x="2438400" y="0"/>
            <a:ext cx="5846569" cy="68596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ricket bat vector illustration">
            <a:extLst>
              <a:ext uri="{FF2B5EF4-FFF2-40B4-BE49-F238E27FC236}">
                <a16:creationId xmlns:a16="http://schemas.microsoft.com/office/drawing/2014/main" id="{9E73E179-83CE-F8BC-CDA9-16E728E9499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13252071" y="-891856"/>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1372FCF3-CE5E-5FE6-7001-FAD500F02001}"/>
                  </a:ext>
                </a:extLst>
              </p:cNvPr>
              <p:cNvGraphicFramePr>
                <a:graphicFrameLocks noChangeAspect="1"/>
              </p:cNvGraphicFramePr>
              <p:nvPr>
                <p:extLst>
                  <p:ext uri="{D42A27DB-BD31-4B8C-83A1-F6EECF244321}">
                    <p14:modId xmlns:p14="http://schemas.microsoft.com/office/powerpoint/2010/main" val="2203382581"/>
                  </p:ext>
                </p:extLst>
              </p:nvPr>
            </p:nvGraphicFramePr>
            <p:xfrm flipH="1">
              <a:off x="-914399" y="-1306701"/>
              <a:ext cx="1203766" cy="1230224"/>
            </p:xfrm>
            <a:graphic>
              <a:graphicData uri="http://schemas.microsoft.com/office/drawing/2017/model3d">
                <am3d:model3d r:embed="rId7">
                  <am3d:spPr>
                    <a:xfrm flipH="1">
                      <a:off x="0" y="0"/>
                      <a:ext cx="1203766" cy="1230224"/>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5305015" ay="-2661076" az="-5264167"/>
                    <am3d:postTrans dx="0" dy="0" dz="0"/>
                  </am3d:trans>
                  <am3d:raster rName="Office3DRenderer" rVer="16.0.8326">
                    <am3d:blip r:embed="rId13"/>
                  </am3d:raster>
                  <am3d:objViewport viewportSz="30028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1372FCF3-CE5E-5FE6-7001-FAD500F02001}"/>
                  </a:ext>
                </a:extLst>
              </p:cNvPr>
              <p:cNvPicPr>
                <a:picLocks noGrp="1" noRot="1" noChangeAspect="1" noMove="1" noResize="1" noEditPoints="1" noAdjustHandles="1" noChangeArrowheads="1" noChangeShapeType="1" noCrop="1"/>
              </p:cNvPicPr>
              <p:nvPr/>
            </p:nvPicPr>
            <p:blipFill>
              <a:blip r:embed="rId13"/>
              <a:stretch>
                <a:fillRect/>
              </a:stretch>
            </p:blipFill>
            <p:spPr>
              <a:xfrm flipH="1">
                <a:off x="-914399" y="-1306701"/>
                <a:ext cx="1203766" cy="1230224"/>
              </a:xfrm>
              <a:prstGeom prst="rect">
                <a:avLst/>
              </a:prstGeom>
            </p:spPr>
          </p:pic>
        </mc:Fallback>
      </mc:AlternateContent>
      <p:pic>
        <p:nvPicPr>
          <p:cNvPr id="14" name="Picture 2" descr="Cricket bat vector illustration">
            <a:extLst>
              <a:ext uri="{FF2B5EF4-FFF2-40B4-BE49-F238E27FC236}">
                <a16:creationId xmlns:a16="http://schemas.microsoft.com/office/drawing/2014/main" id="{F1D090C1-74CE-6282-54CA-9FB5C39C32B6}"/>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83291" flipH="1">
            <a:off x="-6873740" y="-913336"/>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F4571526-9822-B7BF-9797-B9226008B1B8}"/>
                  </a:ext>
                </a:extLst>
              </p:cNvPr>
              <p:cNvGraphicFramePr>
                <a:graphicFrameLocks noChangeAspect="1"/>
              </p:cNvGraphicFramePr>
              <p:nvPr>
                <p:extLst>
                  <p:ext uri="{D42A27DB-BD31-4B8C-83A1-F6EECF244321}">
                    <p14:modId xmlns:p14="http://schemas.microsoft.com/office/powerpoint/2010/main" val="104429613"/>
                  </p:ext>
                </p:extLst>
              </p:nvPr>
            </p:nvGraphicFramePr>
            <p:xfrm>
              <a:off x="13140855" y="436500"/>
              <a:ext cx="863033" cy="882000"/>
            </p:xfrm>
            <a:graphic>
              <a:graphicData uri="http://schemas.microsoft.com/office/drawing/2017/model3d">
                <am3d:model3d r:embed="rId7">
                  <am3d:spPr>
                    <a:xfrm>
                      <a:off x="0" y="0"/>
                      <a:ext cx="863033" cy="882000"/>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6589583" ay="4054892" az="-6678403"/>
                    <am3d:postTrans dx="0" dy="0" dz="0"/>
                  </am3d:trans>
                  <am3d:raster rName="Office3DRenderer" rVer="16.0.8326">
                    <am3d:blip r:embed="rId14"/>
                  </am3d:raster>
                  <am3d:objViewport viewportSz="215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F4571526-9822-B7BF-9797-B9226008B1B8}"/>
                  </a:ext>
                </a:extLst>
              </p:cNvPr>
              <p:cNvPicPr>
                <a:picLocks noGrp="1" noRot="1" noChangeAspect="1" noMove="1" noResize="1" noEditPoints="1" noAdjustHandles="1" noChangeArrowheads="1" noChangeShapeType="1" noCrop="1"/>
              </p:cNvPicPr>
              <p:nvPr/>
            </p:nvPicPr>
            <p:blipFill>
              <a:blip r:embed="rId14"/>
              <a:stretch>
                <a:fillRect/>
              </a:stretch>
            </p:blipFill>
            <p:spPr>
              <a:xfrm>
                <a:off x="13140855" y="436500"/>
                <a:ext cx="863033" cy="882000"/>
              </a:xfrm>
              <a:prstGeom prst="rect">
                <a:avLst/>
              </a:prstGeom>
            </p:spPr>
          </p:pic>
        </mc:Fallback>
      </mc:AlternateContent>
      <p:pic>
        <p:nvPicPr>
          <p:cNvPr id="16" name="Picture 2" descr="Cricket bat vector illustration">
            <a:extLst>
              <a:ext uri="{FF2B5EF4-FFF2-40B4-BE49-F238E27FC236}">
                <a16:creationId xmlns:a16="http://schemas.microsoft.com/office/drawing/2014/main" id="{4AF75BF7-00E2-F011-941F-6D13FF47DA9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12951017" y="2386847"/>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06FF38D9-D128-F81C-F097-017022028956}"/>
                  </a:ext>
                </a:extLst>
              </p:cNvPr>
              <p:cNvGraphicFramePr>
                <a:graphicFrameLocks noChangeAspect="1"/>
              </p:cNvGraphicFramePr>
              <p:nvPr>
                <p:extLst>
                  <p:ext uri="{D42A27DB-BD31-4B8C-83A1-F6EECF244321}">
                    <p14:modId xmlns:p14="http://schemas.microsoft.com/office/powerpoint/2010/main" val="4100585726"/>
                  </p:ext>
                </p:extLst>
              </p:nvPr>
            </p:nvGraphicFramePr>
            <p:xfrm>
              <a:off x="-1006933" y="6733117"/>
              <a:ext cx="863033" cy="882000"/>
            </p:xfrm>
            <a:graphic>
              <a:graphicData uri="http://schemas.microsoft.com/office/drawing/2017/model3d">
                <am3d:model3d r:embed="rId7">
                  <am3d:spPr>
                    <a:xfrm>
                      <a:off x="0" y="0"/>
                      <a:ext cx="863033" cy="882000"/>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1936" ay="1077277" az="10774740"/>
                    <am3d:postTrans dx="0" dy="0" dz="0"/>
                  </am3d:trans>
                  <am3d:raster rName="Office3DRenderer" rVer="16.0.8326">
                    <am3d:blip r:embed="rId15"/>
                  </am3d:raster>
                  <am3d:objViewport viewportSz="215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06FF38D9-D128-F81C-F097-017022028956}"/>
                  </a:ext>
                </a:extLst>
              </p:cNvPr>
              <p:cNvPicPr>
                <a:picLocks noGrp="1" noRot="1" noChangeAspect="1" noMove="1" noResize="1" noEditPoints="1" noAdjustHandles="1" noChangeArrowheads="1" noChangeShapeType="1" noCrop="1"/>
              </p:cNvPicPr>
              <p:nvPr/>
            </p:nvPicPr>
            <p:blipFill>
              <a:blip r:embed="rId15"/>
              <a:stretch>
                <a:fillRect/>
              </a:stretch>
            </p:blipFill>
            <p:spPr>
              <a:xfrm>
                <a:off x="-1006933" y="6733117"/>
                <a:ext cx="863033" cy="882000"/>
              </a:xfrm>
              <a:prstGeom prst="rect">
                <a:avLst/>
              </a:prstGeom>
            </p:spPr>
          </p:pic>
        </mc:Fallback>
      </mc:AlternateContent>
      <p:pic>
        <p:nvPicPr>
          <p:cNvPr id="18" name="Picture 2" descr="Cricket bat vector illustration">
            <a:extLst>
              <a:ext uri="{FF2B5EF4-FFF2-40B4-BE49-F238E27FC236}">
                <a16:creationId xmlns:a16="http://schemas.microsoft.com/office/drawing/2014/main" id="{87E1005B-9D1D-23C8-0060-9BB550C1680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25727" flipH="1">
            <a:off x="-6884069" y="1910625"/>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08D37B72-878D-1870-1F65-976A5490CD8F}"/>
                  </a:ext>
                </a:extLst>
              </p:cNvPr>
              <p:cNvGraphicFramePr>
                <a:graphicFrameLocks noChangeAspect="1"/>
              </p:cNvGraphicFramePr>
              <p:nvPr>
                <p:extLst>
                  <p:ext uri="{D42A27DB-BD31-4B8C-83A1-F6EECF244321}">
                    <p14:modId xmlns:p14="http://schemas.microsoft.com/office/powerpoint/2010/main" val="2987969174"/>
                  </p:ext>
                </p:extLst>
              </p:nvPr>
            </p:nvGraphicFramePr>
            <p:xfrm>
              <a:off x="9029038" y="7233474"/>
              <a:ext cx="863034" cy="882001"/>
            </p:xfrm>
            <a:graphic>
              <a:graphicData uri="http://schemas.microsoft.com/office/drawing/2017/model3d">
                <am3d:model3d r:embed="rId7">
                  <am3d:spPr>
                    <a:xfrm>
                      <a:off x="0" y="0"/>
                      <a:ext cx="863034" cy="88200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485278" ay="-1192801" az="166005"/>
                    <am3d:postTrans dx="0" dy="0" dz="0"/>
                  </am3d:trans>
                  <am3d:raster rName="Office3DRenderer" rVer="16.0.8326">
                    <am3d:blip r:embed="rId16"/>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08D37B72-878D-1870-1F65-976A5490CD8F}"/>
                  </a:ext>
                </a:extLst>
              </p:cNvPr>
              <p:cNvPicPr>
                <a:picLocks noGrp="1" noRot="1" noChangeAspect="1" noMove="1" noResize="1" noEditPoints="1" noAdjustHandles="1" noChangeArrowheads="1" noChangeShapeType="1" noCrop="1"/>
              </p:cNvPicPr>
              <p:nvPr/>
            </p:nvPicPr>
            <p:blipFill>
              <a:blip r:embed="rId16"/>
              <a:stretch>
                <a:fillRect/>
              </a:stretch>
            </p:blipFill>
            <p:spPr>
              <a:xfrm>
                <a:off x="9029038" y="7233474"/>
                <a:ext cx="863034" cy="882001"/>
              </a:xfrm>
              <a:prstGeom prst="rect">
                <a:avLst/>
              </a:prstGeom>
            </p:spPr>
          </p:pic>
        </mc:Fallback>
      </mc:AlternateContent>
    </p:spTree>
    <p:extLst>
      <p:ext uri="{BB962C8B-B14F-4D97-AF65-F5344CB8AC3E}">
        <p14:creationId xmlns:p14="http://schemas.microsoft.com/office/powerpoint/2010/main" val="1281202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1" fill="hold"/>
                                        <p:tgtEl>
                                          <p:spTgt spid="11"/>
                                        </p:tgtEl>
                                      </p:cBhvr>
                                    </p:cmd>
                                  </p:childTnLst>
                                </p:cTn>
                              </p:par>
                              <p:par>
                                <p:cTn id="7" presetID="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3000" fill="hold"/>
                                        <p:tgtEl>
                                          <p:spTgt spid="6"/>
                                        </p:tgtEl>
                                        <p:attrNameLst>
                                          <p:attrName>ppt_x</p:attrName>
                                        </p:attrNameLst>
                                      </p:cBhvr>
                                      <p:tavLst>
                                        <p:tav tm="0">
                                          <p:val>
                                            <p:strVal val="#ppt_x"/>
                                          </p:val>
                                        </p:tav>
                                        <p:tav tm="100000">
                                          <p:val>
                                            <p:strVal val="#ppt_x"/>
                                          </p:val>
                                        </p:tav>
                                      </p:tavLst>
                                    </p:anim>
                                    <p:anim calcmode="lin" valueType="num">
                                      <p:cBhvr additive="base">
                                        <p:cTn id="10" dur="3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1"/>
                </p:tgtEl>
              </p:cMediaNode>
            </p:audio>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1306EFE-1C4F-C037-1387-E3B1DA16791B}"/>
              </a:ext>
            </a:extLst>
          </p:cNvPr>
          <p:cNvSpPr/>
          <p:nvPr/>
        </p:nvSpPr>
        <p:spPr>
          <a:xfrm>
            <a:off x="-13254" y="0"/>
            <a:ext cx="12192000" cy="6858000"/>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ICC World Cup 2023 - Life comes full circle for Kuldeep Yadav against  England | ESPNcricinfo">
            <a:extLst>
              <a:ext uri="{FF2B5EF4-FFF2-40B4-BE49-F238E27FC236}">
                <a16:creationId xmlns:a16="http://schemas.microsoft.com/office/drawing/2014/main" id="{24E6E9B7-812C-C871-05BC-195362D6A8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44" r="19107"/>
          <a:stretch/>
        </p:blipFill>
        <p:spPr bwMode="auto">
          <a:xfrm>
            <a:off x="10199550" y="3055489"/>
            <a:ext cx="1676523" cy="1570441"/>
          </a:xfrm>
          <a:prstGeom prst="ellipse">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5D507CD8-32BA-0059-1EDF-81138850C6C2}"/>
                  </a:ext>
                </a:extLst>
              </p:cNvPr>
              <p:cNvGraphicFramePr>
                <a:graphicFrameLocks noChangeAspect="1"/>
              </p:cNvGraphicFramePr>
              <p:nvPr>
                <p:extLst>
                  <p:ext uri="{D42A27DB-BD31-4B8C-83A1-F6EECF244321}">
                    <p14:modId xmlns:p14="http://schemas.microsoft.com/office/powerpoint/2010/main" val="3369226483"/>
                  </p:ext>
                </p:extLst>
              </p:nvPr>
            </p:nvGraphicFramePr>
            <p:xfrm>
              <a:off x="3300920" y="204750"/>
              <a:ext cx="2084242" cy="2065207"/>
            </p:xfrm>
            <a:graphic>
              <a:graphicData uri="http://schemas.microsoft.com/office/drawing/2017/model3d">
                <am3d:model3d r:embed="rId5">
                  <am3d:spPr>
                    <a:xfrm>
                      <a:off x="0" y="0"/>
                      <a:ext cx="2084242" cy="2065207"/>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1637219" ay="2127499" az="999595"/>
                    <am3d:postTrans dx="0" dy="0" dz="0"/>
                  </am3d:trans>
                  <am3d:raster rName="Office3DRenderer" rVer="16.0.8326">
                    <am3d:blip r:embed="rId6"/>
                  </am3d:raster>
                  <am3d:objViewport viewportSz="5377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5D507CD8-32BA-0059-1EDF-81138850C6C2}"/>
                  </a:ext>
                </a:extLst>
              </p:cNvPr>
              <p:cNvPicPr>
                <a:picLocks noGrp="1" noRot="1" noChangeAspect="1" noMove="1" noResize="1" noEditPoints="1" noAdjustHandles="1" noChangeArrowheads="1" noChangeShapeType="1" noCrop="1"/>
              </p:cNvPicPr>
              <p:nvPr/>
            </p:nvPicPr>
            <p:blipFill>
              <a:blip r:embed="rId6"/>
              <a:stretch>
                <a:fillRect/>
              </a:stretch>
            </p:blipFill>
            <p:spPr>
              <a:xfrm>
                <a:off x="3300920" y="204750"/>
                <a:ext cx="2084242" cy="2065207"/>
              </a:xfrm>
              <a:prstGeom prst="rect">
                <a:avLst/>
              </a:prstGeom>
            </p:spPr>
          </p:pic>
        </mc:Fallback>
      </mc:AlternateContent>
      <p:pic>
        <p:nvPicPr>
          <p:cNvPr id="1028" name="Picture 4" descr="India vs Bangladesh, Asia Cup 2023 Super 4: Shubman Gill's Ton Silver  Lining In India's Six-Run Defeat | Cricket News">
            <a:extLst>
              <a:ext uri="{FF2B5EF4-FFF2-40B4-BE49-F238E27FC236}">
                <a16:creationId xmlns:a16="http://schemas.microsoft.com/office/drawing/2014/main" id="{640E3D65-6FE5-A558-8EA0-63A83B7FA85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30" r="8875"/>
          <a:stretch/>
        </p:blipFill>
        <p:spPr bwMode="auto">
          <a:xfrm>
            <a:off x="347577" y="278525"/>
            <a:ext cx="1932302"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Nepal thrash PNG to secure ODI status">
            <a:extLst>
              <a:ext uri="{FF2B5EF4-FFF2-40B4-BE49-F238E27FC236}">
                <a16:creationId xmlns:a16="http://schemas.microsoft.com/office/drawing/2014/main" id="{F33DDA1D-0E79-68D8-74CC-4EE6CAEA80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59" r="7841"/>
          <a:stretch/>
        </p:blipFill>
        <p:spPr bwMode="auto">
          <a:xfrm>
            <a:off x="347577" y="4807826"/>
            <a:ext cx="2054700"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South Africa unveil squad for World Cup 2023">
            <a:extLst>
              <a:ext uri="{FF2B5EF4-FFF2-40B4-BE49-F238E27FC236}">
                <a16:creationId xmlns:a16="http://schemas.microsoft.com/office/drawing/2014/main" id="{21D771FF-1165-B718-BB93-313767A5916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089" t="-1575" r="30894" b="1575"/>
          <a:stretch/>
        </p:blipFill>
        <p:spPr bwMode="auto">
          <a:xfrm>
            <a:off x="10166774" y="5219862"/>
            <a:ext cx="1709299" cy="16002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The Indian fortress: World record 25 straight unbeaten cricket series at  home | Cricket News - Times of India">
            <a:extLst>
              <a:ext uri="{FF2B5EF4-FFF2-40B4-BE49-F238E27FC236}">
                <a16:creationId xmlns:a16="http://schemas.microsoft.com/office/drawing/2014/main" id="{BAA4A664-A1F4-F8C7-6F8F-644B63B4887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51" t="8877" r="54371" b="25092"/>
          <a:stretch/>
        </p:blipFill>
        <p:spPr bwMode="auto">
          <a:xfrm>
            <a:off x="23739" y="2577300"/>
            <a:ext cx="1546040" cy="1415090"/>
          </a:xfrm>
          <a:prstGeom prst="ellipse">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81FF9E3B-C634-192D-45AA-92528B51F105}"/>
                  </a:ext>
                </a:extLst>
              </p:cNvPr>
              <p:cNvGraphicFramePr>
                <a:graphicFrameLocks noChangeAspect="1"/>
              </p:cNvGraphicFramePr>
              <p:nvPr>
                <p:extLst>
                  <p:ext uri="{D42A27DB-BD31-4B8C-83A1-F6EECF244321}">
                    <p14:modId xmlns:p14="http://schemas.microsoft.com/office/powerpoint/2010/main" val="2966888089"/>
                  </p:ext>
                </p:extLst>
              </p:nvPr>
            </p:nvGraphicFramePr>
            <p:xfrm>
              <a:off x="7881180" y="2434386"/>
              <a:ext cx="2054911" cy="2054911"/>
            </p:xfrm>
            <a:graphic>
              <a:graphicData uri="http://schemas.microsoft.com/office/drawing/2017/model3d">
                <am3d:model3d r:embed="rId5">
                  <am3d:spPr>
                    <a:xfrm>
                      <a:off x="0" y="0"/>
                      <a:ext cx="2054911" cy="205491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5514892" ay="-301831" az="-4147703"/>
                    <am3d:postTrans dx="0" dy="0" dz="0"/>
                  </am3d:trans>
                  <am3d:raster rName="Office3DRenderer" rVer="16.0.8326">
                    <am3d:blip r:embed="rId11"/>
                  </am3d:raster>
                  <am3d:objViewport viewportSz="52894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81FF9E3B-C634-192D-45AA-92528B51F105}"/>
                  </a:ext>
                </a:extLst>
              </p:cNvPr>
              <p:cNvPicPr>
                <a:picLocks noGrp="1" noRot="1" noChangeAspect="1" noMove="1" noResize="1" noEditPoints="1" noAdjustHandles="1" noChangeArrowheads="1" noChangeShapeType="1" noCrop="1"/>
              </p:cNvPicPr>
              <p:nvPr/>
            </p:nvPicPr>
            <p:blipFill>
              <a:blip r:embed="rId11"/>
              <a:stretch>
                <a:fillRect/>
              </a:stretch>
            </p:blipFill>
            <p:spPr>
              <a:xfrm>
                <a:off x="7881180" y="2434386"/>
                <a:ext cx="2054911" cy="20549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4B4CA558-9D7A-36EE-3D0F-074C10E3B059}"/>
                  </a:ext>
                </a:extLst>
              </p:cNvPr>
              <p:cNvGraphicFramePr>
                <a:graphicFrameLocks noChangeAspect="1"/>
              </p:cNvGraphicFramePr>
              <p:nvPr>
                <p:extLst>
                  <p:ext uri="{D42A27DB-BD31-4B8C-83A1-F6EECF244321}">
                    <p14:modId xmlns:p14="http://schemas.microsoft.com/office/powerpoint/2010/main" val="88904553"/>
                  </p:ext>
                </p:extLst>
              </p:nvPr>
            </p:nvGraphicFramePr>
            <p:xfrm>
              <a:off x="7328446" y="0"/>
              <a:ext cx="2190255" cy="2190253"/>
            </p:xfrm>
            <a:graphic>
              <a:graphicData uri="http://schemas.microsoft.com/office/drawing/2017/model3d">
                <am3d:model3d r:embed="rId5">
                  <am3d:spPr>
                    <a:xfrm>
                      <a:off x="0" y="0"/>
                      <a:ext cx="2190255" cy="2190253"/>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970969" ay="-3467556" az="9211377"/>
                    <am3d:postTrans dx="0" dy="0" dz="0"/>
                  </am3d:trans>
                  <am3d:raster rName="Office3DRenderer" rVer="16.0.8326">
                    <am3d:blip r:embed="rId12"/>
                  </am3d:raster>
                  <am3d:objViewport viewportSz="53723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4B4CA558-9D7A-36EE-3D0F-074C10E3B059}"/>
                  </a:ext>
                </a:extLst>
              </p:cNvPr>
              <p:cNvPicPr>
                <a:picLocks noGrp="1" noRot="1" noChangeAspect="1" noMove="1" noResize="1" noEditPoints="1" noAdjustHandles="1" noChangeArrowheads="1" noChangeShapeType="1" noCrop="1"/>
              </p:cNvPicPr>
              <p:nvPr/>
            </p:nvPicPr>
            <p:blipFill>
              <a:blip r:embed="rId12"/>
              <a:stretch>
                <a:fillRect/>
              </a:stretch>
            </p:blipFill>
            <p:spPr>
              <a:xfrm>
                <a:off x="7328446" y="0"/>
                <a:ext cx="2190255" cy="2190253"/>
              </a:xfrm>
              <a:prstGeom prst="rect">
                <a:avLst/>
              </a:prstGeom>
            </p:spPr>
          </p:pic>
        </mc:Fallback>
      </mc:AlternateContent>
      <p:sp>
        <p:nvSpPr>
          <p:cNvPr id="5" name="TextBox 4">
            <a:extLst>
              <a:ext uri="{FF2B5EF4-FFF2-40B4-BE49-F238E27FC236}">
                <a16:creationId xmlns:a16="http://schemas.microsoft.com/office/drawing/2014/main" id="{D1D9EAA4-F108-A6C7-2DF6-DB20CF033216}"/>
              </a:ext>
            </a:extLst>
          </p:cNvPr>
          <p:cNvSpPr txBox="1"/>
          <p:nvPr/>
        </p:nvSpPr>
        <p:spPr>
          <a:xfrm>
            <a:off x="7176521" y="501127"/>
            <a:ext cx="2589378" cy="1323439"/>
          </a:xfrm>
          <a:prstGeom prst="rect">
            <a:avLst/>
          </a:prstGeom>
          <a:noFill/>
          <a:ln>
            <a:noFill/>
          </a:ln>
          <a:effectLst>
            <a:outerShdw blurRad="107950" dist="12700" dir="5400000" algn="ctr">
              <a:srgbClr val="000000"/>
            </a:outerShdw>
          </a:effectLst>
        </p:spPr>
        <p:txBody>
          <a:bodyPr wrap="square" rtlCol="0">
            <a:spAutoFit/>
          </a:bodyPr>
          <a:lstStyle/>
          <a:p>
            <a:pPr algn="ctr"/>
            <a:r>
              <a:rPr lang="en-GB" sz="4000" dirty="0">
                <a:solidFill>
                  <a:schemeClr val="bg1"/>
                </a:solidFill>
                <a:latin typeface="Tw Cen MT Condensed Extra Bold" panose="020F0502020204030204" pitchFamily="34" charset="0"/>
              </a:rPr>
              <a:t>Data </a:t>
            </a:r>
          </a:p>
          <a:p>
            <a:pPr algn="ctr"/>
            <a:r>
              <a:rPr lang="en-GB" sz="4000" dirty="0">
                <a:solidFill>
                  <a:schemeClr val="bg1"/>
                </a:solidFill>
                <a:latin typeface="Tw Cen MT Condensed Extra Bold" panose="020F0502020204030204" pitchFamily="34" charset="0"/>
              </a:rPr>
              <a:t>Source</a:t>
            </a:r>
            <a:endParaRPr lang="en-GB" sz="300" dirty="0">
              <a:solidFill>
                <a:schemeClr val="bg1"/>
              </a:solidFill>
              <a:latin typeface="Tw Cen MT Condensed Extra Bold" panose="020F0502020204030204" pitchFamily="34" charset="0"/>
            </a:endParaRPr>
          </a:p>
        </p:txBody>
      </p:sp>
      <p:pic>
        <p:nvPicPr>
          <p:cNvPr id="6" name="Picture 2" descr="Andrew McDonald pleased with Australia's ODI progress - 'We have challenged  ourselves with the structure of our team' | ESPNcricinfo">
            <a:extLst>
              <a:ext uri="{FF2B5EF4-FFF2-40B4-BE49-F238E27FC236}">
                <a16:creationId xmlns:a16="http://schemas.microsoft.com/office/drawing/2014/main" id="{C9DFE333-C630-8CDB-B766-ED8CED75A92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245" r="10151"/>
          <a:stretch/>
        </p:blipFill>
        <p:spPr bwMode="auto">
          <a:xfrm>
            <a:off x="9821374" y="367192"/>
            <a:ext cx="2054699" cy="1382436"/>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CFE917-3911-7D12-582C-47592CFD3977}"/>
              </a:ext>
            </a:extLst>
          </p:cNvPr>
          <p:cNvSpPr txBox="1"/>
          <p:nvPr/>
        </p:nvSpPr>
        <p:spPr>
          <a:xfrm>
            <a:off x="7654373" y="2811283"/>
            <a:ext cx="2589378" cy="1077218"/>
          </a:xfrm>
          <a:prstGeom prst="rect">
            <a:avLst/>
          </a:prstGeom>
          <a:noFill/>
          <a:ln>
            <a:noFill/>
          </a:ln>
          <a:effectLst>
            <a:outerShdw blurRad="107950" dist="12700" dir="5400000" algn="ctr">
              <a:srgbClr val="000000"/>
            </a:outerShdw>
          </a:effectLst>
        </p:spPr>
        <p:txBody>
          <a:bodyPr wrap="square" rtlCol="0">
            <a:spAutoFit/>
          </a:bodyPr>
          <a:lstStyle/>
          <a:p>
            <a:pPr algn="ctr"/>
            <a:r>
              <a:rPr lang="en-GB" sz="3200" dirty="0">
                <a:solidFill>
                  <a:schemeClr val="bg1"/>
                </a:solidFill>
                <a:latin typeface="Tw Cen MT Condensed Extra Bold" panose="020F0502020204030204" pitchFamily="34" charset="0"/>
              </a:rPr>
              <a:t>Data Exploration</a:t>
            </a:r>
            <a:endParaRPr lang="en-GB" sz="100" dirty="0">
              <a:solidFill>
                <a:schemeClr val="bg1"/>
              </a:solidFill>
              <a:latin typeface="Tw Cen MT Condensed Extra Bold" panose="020F0502020204030204" pitchFamily="34" charset="0"/>
            </a:endParaRPr>
          </a:p>
        </p:txBody>
      </p:sp>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B5EA20E1-368D-FC74-5934-07FBBE475D3C}"/>
                  </a:ext>
                </a:extLst>
              </p:cNvPr>
              <p:cNvGraphicFramePr>
                <a:graphicFrameLocks noChangeAspect="1"/>
              </p:cNvGraphicFramePr>
              <p:nvPr>
                <p:extLst>
                  <p:ext uri="{D42A27DB-BD31-4B8C-83A1-F6EECF244321}">
                    <p14:modId xmlns:p14="http://schemas.microsoft.com/office/powerpoint/2010/main" val="1151490833"/>
                  </p:ext>
                </p:extLst>
              </p:nvPr>
            </p:nvGraphicFramePr>
            <p:xfrm>
              <a:off x="7737394" y="4514330"/>
              <a:ext cx="2054911" cy="2054911"/>
            </p:xfrm>
            <a:graphic>
              <a:graphicData uri="http://schemas.microsoft.com/office/drawing/2017/model3d">
                <am3d:model3d r:embed="rId5">
                  <am3d:spPr>
                    <a:xfrm>
                      <a:off x="0" y="0"/>
                      <a:ext cx="2054911" cy="205491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125534" ay="-1866772" az="9181157"/>
                    <am3d:postTrans dx="0" dy="0" dz="0"/>
                  </am3d:trans>
                  <am3d:raster rName="Office3DRenderer" rVer="16.0.8326">
                    <am3d:blip r:embed="rId14"/>
                  </am3d:raster>
                  <am3d:objViewport viewportSz="52286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B5EA20E1-368D-FC74-5934-07FBBE475D3C}"/>
                  </a:ext>
                </a:extLst>
              </p:cNvPr>
              <p:cNvPicPr>
                <a:picLocks noGrp="1" noRot="1" noChangeAspect="1" noMove="1" noResize="1" noEditPoints="1" noAdjustHandles="1" noChangeArrowheads="1" noChangeShapeType="1" noCrop="1"/>
              </p:cNvPicPr>
              <p:nvPr/>
            </p:nvPicPr>
            <p:blipFill>
              <a:blip r:embed="rId14"/>
              <a:stretch>
                <a:fillRect/>
              </a:stretch>
            </p:blipFill>
            <p:spPr>
              <a:xfrm>
                <a:off x="7737394" y="4514330"/>
                <a:ext cx="2054911" cy="2054911"/>
              </a:xfrm>
              <a:prstGeom prst="rect">
                <a:avLst/>
              </a:prstGeom>
            </p:spPr>
          </p:pic>
        </mc:Fallback>
      </mc:AlternateContent>
      <p:sp>
        <p:nvSpPr>
          <p:cNvPr id="4" name="TextBox 3">
            <a:extLst>
              <a:ext uri="{FF2B5EF4-FFF2-40B4-BE49-F238E27FC236}">
                <a16:creationId xmlns:a16="http://schemas.microsoft.com/office/drawing/2014/main" id="{B3ED5104-16FD-45F8-DA3F-8B65C9399201}"/>
              </a:ext>
            </a:extLst>
          </p:cNvPr>
          <p:cNvSpPr txBox="1"/>
          <p:nvPr/>
        </p:nvSpPr>
        <p:spPr>
          <a:xfrm>
            <a:off x="3048352" y="483991"/>
            <a:ext cx="2589378" cy="1077218"/>
          </a:xfrm>
          <a:prstGeom prst="rect">
            <a:avLst/>
          </a:prstGeom>
          <a:noFill/>
          <a:ln>
            <a:noFill/>
          </a:ln>
          <a:effectLst>
            <a:outerShdw blurRad="107950" dist="12700" dir="5400000" algn="ctr">
              <a:srgbClr val="000000"/>
            </a:outerShdw>
          </a:effectLst>
        </p:spPr>
        <p:txBody>
          <a:bodyPr wrap="square" rtlCol="0">
            <a:spAutoFit/>
          </a:bodyPr>
          <a:lstStyle/>
          <a:p>
            <a:pPr algn="ctr"/>
            <a:r>
              <a:rPr lang="en-GB" sz="3200" dirty="0">
                <a:solidFill>
                  <a:schemeClr val="bg1"/>
                </a:solidFill>
                <a:latin typeface="Tw Cen MT Condensed Extra Bold" panose="020F0502020204030204" pitchFamily="34" charset="0"/>
              </a:rPr>
              <a:t>Pre-</a:t>
            </a:r>
          </a:p>
          <a:p>
            <a:pPr algn="ctr"/>
            <a:r>
              <a:rPr lang="en-GB" sz="3200" dirty="0">
                <a:solidFill>
                  <a:schemeClr val="bg1"/>
                </a:solidFill>
                <a:latin typeface="Tw Cen MT Condensed Extra Bold" panose="020F0502020204030204" pitchFamily="34" charset="0"/>
              </a:rPr>
              <a:t>processing</a:t>
            </a:r>
            <a:endParaRPr lang="en-GB" sz="100" dirty="0">
              <a:solidFill>
                <a:schemeClr val="bg1"/>
              </a:solidFill>
              <a:latin typeface="Tw Cen MT Condensed Extra Bold" panose="020F0502020204030204" pitchFamily="34" charset="0"/>
            </a:endParaRPr>
          </a:p>
        </p:txBody>
      </p:sp>
      <p:sp>
        <p:nvSpPr>
          <p:cNvPr id="13" name="TextBox 12">
            <a:extLst>
              <a:ext uri="{FF2B5EF4-FFF2-40B4-BE49-F238E27FC236}">
                <a16:creationId xmlns:a16="http://schemas.microsoft.com/office/drawing/2014/main" id="{2B832BC3-D96E-421F-F7E3-15C565EAA285}"/>
              </a:ext>
            </a:extLst>
          </p:cNvPr>
          <p:cNvSpPr txBox="1"/>
          <p:nvPr/>
        </p:nvSpPr>
        <p:spPr>
          <a:xfrm>
            <a:off x="7470160" y="5320119"/>
            <a:ext cx="2589378" cy="461665"/>
          </a:xfrm>
          <a:prstGeom prst="rect">
            <a:avLst/>
          </a:prstGeom>
          <a:noFill/>
          <a:ln>
            <a:noFill/>
          </a:ln>
          <a:effectLst>
            <a:outerShdw blurRad="107950" dist="12700" dir="5400000" algn="ctr">
              <a:srgbClr val="000000"/>
            </a:outerShdw>
          </a:effectLst>
        </p:spPr>
        <p:txBody>
          <a:bodyPr wrap="square" rtlCol="0">
            <a:spAutoFit/>
          </a:bodyPr>
          <a:lstStyle/>
          <a:p>
            <a:pPr algn="ctr"/>
            <a:r>
              <a:rPr lang="en-GB" sz="2400" dirty="0">
                <a:solidFill>
                  <a:schemeClr val="bg1"/>
                </a:solidFill>
                <a:latin typeface="Tw Cen MT Condensed Extra Bold" panose="020F0502020204030204" pitchFamily="34" charset="0"/>
              </a:rPr>
              <a:t>Methodology</a:t>
            </a:r>
            <a:endParaRPr lang="en-GB" sz="100" dirty="0">
              <a:solidFill>
                <a:schemeClr val="bg1"/>
              </a:solidFill>
              <a:latin typeface="Tw Cen MT Condensed Extra Bold" panose="020F0502020204030204" pitchFamily="34" charset="0"/>
            </a:endParaRP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2F5A8D0F-36D6-C77A-A204-D057A2850D9E}"/>
                  </a:ext>
                </a:extLst>
              </p:cNvPr>
              <p:cNvGraphicFramePr>
                <a:graphicFrameLocks noChangeAspect="1"/>
              </p:cNvGraphicFramePr>
              <p:nvPr>
                <p:extLst>
                  <p:ext uri="{D42A27DB-BD31-4B8C-83A1-F6EECF244321}">
                    <p14:modId xmlns:p14="http://schemas.microsoft.com/office/powerpoint/2010/main" val="2915856394"/>
                  </p:ext>
                </p:extLst>
              </p:nvPr>
            </p:nvGraphicFramePr>
            <p:xfrm>
              <a:off x="2776746" y="4625930"/>
              <a:ext cx="2084241" cy="2046172"/>
            </p:xfrm>
            <a:graphic>
              <a:graphicData uri="http://schemas.microsoft.com/office/drawing/2017/model3d">
                <am3d:model3d r:embed="rId5">
                  <am3d:spPr>
                    <a:xfrm>
                      <a:off x="0" y="0"/>
                      <a:ext cx="2084241" cy="2046172"/>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5756978" ay="1749166" az="-6124519"/>
                    <am3d:postTrans dx="0" dy="0" dz="0"/>
                  </am3d:trans>
                  <am3d:raster rName="Office3DRenderer" rVer="16.0.8326">
                    <am3d:blip r:embed="rId15"/>
                  </am3d:raster>
                  <am3d:objViewport viewportSz="53771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2F5A8D0F-36D6-C77A-A204-D057A2850D9E}"/>
                  </a:ext>
                </a:extLst>
              </p:cNvPr>
              <p:cNvPicPr>
                <a:picLocks noGrp="1" noRot="1" noChangeAspect="1" noMove="1" noResize="1" noEditPoints="1" noAdjustHandles="1" noChangeArrowheads="1" noChangeShapeType="1" noCrop="1"/>
              </p:cNvPicPr>
              <p:nvPr/>
            </p:nvPicPr>
            <p:blipFill>
              <a:blip r:embed="rId15"/>
              <a:stretch>
                <a:fillRect/>
              </a:stretch>
            </p:blipFill>
            <p:spPr>
              <a:xfrm>
                <a:off x="2776746" y="4625930"/>
                <a:ext cx="2084241" cy="2046172"/>
              </a:xfrm>
              <a:prstGeom prst="rect">
                <a:avLst/>
              </a:prstGeom>
            </p:spPr>
          </p:pic>
        </mc:Fallback>
      </mc:AlternateContent>
      <p:sp>
        <p:nvSpPr>
          <p:cNvPr id="15" name="TextBox 14">
            <a:extLst>
              <a:ext uri="{FF2B5EF4-FFF2-40B4-BE49-F238E27FC236}">
                <a16:creationId xmlns:a16="http://schemas.microsoft.com/office/drawing/2014/main" id="{974CCAF4-2C1E-611B-9811-308F08CB20EB}"/>
              </a:ext>
            </a:extLst>
          </p:cNvPr>
          <p:cNvSpPr txBox="1"/>
          <p:nvPr/>
        </p:nvSpPr>
        <p:spPr>
          <a:xfrm>
            <a:off x="2480747" y="5541785"/>
            <a:ext cx="2589378" cy="400110"/>
          </a:xfrm>
          <a:prstGeom prst="rect">
            <a:avLst/>
          </a:prstGeom>
          <a:noFill/>
          <a:ln>
            <a:noFill/>
          </a:ln>
          <a:effectLst>
            <a:outerShdw blurRad="107950" dist="12700" dir="5400000" algn="ctr">
              <a:srgbClr val="000000"/>
            </a:outerShdw>
          </a:effectLst>
        </p:spPr>
        <p:txBody>
          <a:bodyPr wrap="square" rtlCol="0">
            <a:spAutoFit/>
          </a:bodyPr>
          <a:lstStyle/>
          <a:p>
            <a:pPr algn="ctr"/>
            <a:r>
              <a:rPr lang="en-GB" sz="2000" dirty="0">
                <a:solidFill>
                  <a:schemeClr val="bg1"/>
                </a:solidFill>
                <a:latin typeface="Tw Cen MT Condensed Extra Bold" panose="020F0502020204030204" pitchFamily="34" charset="0"/>
              </a:rPr>
              <a:t>Recommendations</a:t>
            </a:r>
            <a:endParaRPr lang="en-GB" sz="100" dirty="0">
              <a:solidFill>
                <a:schemeClr val="bg1"/>
              </a:solidFill>
              <a:latin typeface="Tw Cen MT Condensed Extra Bold" panose="020F0502020204030204" pitchFamily="34" charset="0"/>
            </a:endParaRPr>
          </a:p>
        </p:txBody>
      </p:sp>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8D321936-BD94-21DE-E6FB-1CFB4E83146E}"/>
                  </a:ext>
                </a:extLst>
              </p:cNvPr>
              <p:cNvGraphicFramePr>
                <a:graphicFrameLocks noChangeAspect="1"/>
              </p:cNvGraphicFramePr>
              <p:nvPr>
                <p:extLst>
                  <p:ext uri="{D42A27DB-BD31-4B8C-83A1-F6EECF244321}">
                    <p14:modId xmlns:p14="http://schemas.microsoft.com/office/powerpoint/2010/main" val="1144428139"/>
                  </p:ext>
                </p:extLst>
              </p:nvPr>
            </p:nvGraphicFramePr>
            <p:xfrm>
              <a:off x="2048199" y="2357609"/>
              <a:ext cx="2084241" cy="2084240"/>
            </p:xfrm>
            <a:graphic>
              <a:graphicData uri="http://schemas.microsoft.com/office/drawing/2017/model3d">
                <am3d:model3d r:embed="rId5">
                  <am3d:spPr>
                    <a:xfrm>
                      <a:off x="0" y="0"/>
                      <a:ext cx="2084241" cy="2084240"/>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5415837" ay="-160819" az="5737713"/>
                    <am3d:postTrans dx="0" dy="0" dz="0"/>
                  </am3d:trans>
                  <am3d:raster rName="Office3DRenderer" rVer="16.0.8326">
                    <am3d:blip r:embed="rId16"/>
                  </am3d:raster>
                  <am3d:objViewport viewportSz="537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8D321936-BD94-21DE-E6FB-1CFB4E83146E}"/>
                  </a:ext>
                </a:extLst>
              </p:cNvPr>
              <p:cNvPicPr>
                <a:picLocks noGrp="1" noRot="1" noChangeAspect="1" noMove="1" noResize="1" noEditPoints="1" noAdjustHandles="1" noChangeArrowheads="1" noChangeShapeType="1" noCrop="1"/>
              </p:cNvPicPr>
              <p:nvPr/>
            </p:nvPicPr>
            <p:blipFill>
              <a:blip r:embed="rId16"/>
              <a:stretch>
                <a:fillRect/>
              </a:stretch>
            </p:blipFill>
            <p:spPr>
              <a:xfrm>
                <a:off x="2048199" y="2357609"/>
                <a:ext cx="2084241" cy="2084240"/>
              </a:xfrm>
              <a:prstGeom prst="rect">
                <a:avLst/>
              </a:prstGeom>
            </p:spPr>
          </p:pic>
        </mc:Fallback>
      </mc:AlternateContent>
      <p:sp>
        <p:nvSpPr>
          <p:cNvPr id="17" name="TextBox 16">
            <a:extLst>
              <a:ext uri="{FF2B5EF4-FFF2-40B4-BE49-F238E27FC236}">
                <a16:creationId xmlns:a16="http://schemas.microsoft.com/office/drawing/2014/main" id="{59640246-E3F9-869F-773D-6A2B9FFDC25E}"/>
              </a:ext>
            </a:extLst>
          </p:cNvPr>
          <p:cNvSpPr txBox="1"/>
          <p:nvPr/>
        </p:nvSpPr>
        <p:spPr>
          <a:xfrm>
            <a:off x="1817964" y="2999949"/>
            <a:ext cx="2589378" cy="584775"/>
          </a:xfrm>
          <a:prstGeom prst="rect">
            <a:avLst/>
          </a:prstGeom>
          <a:noFill/>
          <a:ln>
            <a:noFill/>
          </a:ln>
          <a:effectLst>
            <a:outerShdw blurRad="107950" dist="12700" dir="5400000" algn="ctr">
              <a:srgbClr val="000000"/>
            </a:outerShdw>
          </a:effectLst>
        </p:spPr>
        <p:txBody>
          <a:bodyPr wrap="square" rtlCol="0">
            <a:spAutoFit/>
          </a:bodyPr>
          <a:lstStyle/>
          <a:p>
            <a:pPr algn="ctr"/>
            <a:r>
              <a:rPr lang="en-GB" sz="3200" dirty="0">
                <a:solidFill>
                  <a:schemeClr val="bg1"/>
                </a:solidFill>
                <a:latin typeface="Tw Cen MT Condensed Extra Bold" panose="020F0502020204030204" pitchFamily="34" charset="0"/>
              </a:rPr>
              <a:t>Limitations</a:t>
            </a:r>
            <a:endParaRPr lang="en-GB" sz="100" dirty="0">
              <a:solidFill>
                <a:schemeClr val="bg1"/>
              </a:solidFill>
              <a:latin typeface="Tw Cen MT Condensed Extra Bold" panose="020F0502020204030204" pitchFamily="34" charset="0"/>
            </a:endParaRPr>
          </a:p>
        </p:txBody>
      </p:sp>
    </p:spTree>
    <p:extLst>
      <p:ext uri="{BB962C8B-B14F-4D97-AF65-F5344CB8AC3E}">
        <p14:creationId xmlns:p14="http://schemas.microsoft.com/office/powerpoint/2010/main" val="311420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1306EFE-1C4F-C037-1387-E3B1DA16791B}"/>
              </a:ext>
            </a:extLst>
          </p:cNvPr>
          <p:cNvSpPr/>
          <p:nvPr/>
        </p:nvSpPr>
        <p:spPr>
          <a:xfrm>
            <a:off x="0" y="0"/>
            <a:ext cx="12192000" cy="6858000"/>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 name="Rectangle 2">
            <a:extLst>
              <a:ext uri="{FF2B5EF4-FFF2-40B4-BE49-F238E27FC236}">
                <a16:creationId xmlns:a16="http://schemas.microsoft.com/office/drawing/2014/main" id="{CD3BDC3E-939B-B49F-E2E4-A2E58C8E1325}"/>
              </a:ext>
            </a:extLst>
          </p:cNvPr>
          <p:cNvSpPr/>
          <p:nvPr/>
        </p:nvSpPr>
        <p:spPr>
          <a:xfrm>
            <a:off x="0" y="-55145"/>
            <a:ext cx="12192000" cy="6929719"/>
          </a:xfrm>
          <a:prstGeom prst="rect">
            <a:avLst/>
          </a:prstGeom>
          <a:solidFill>
            <a:schemeClr val="bg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22" name="Picture 2" descr="ICC World Cup 2023 - Life comes full circle for Kuldeep Yadav against  England | ESPNcricinfo">
            <a:extLst>
              <a:ext uri="{FF2B5EF4-FFF2-40B4-BE49-F238E27FC236}">
                <a16:creationId xmlns:a16="http://schemas.microsoft.com/office/drawing/2014/main" id="{24E6E9B7-812C-C871-05BC-195362D6A8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44" r="19107"/>
          <a:stretch/>
        </p:blipFill>
        <p:spPr bwMode="auto">
          <a:xfrm>
            <a:off x="334227" y="3259547"/>
            <a:ext cx="1676523" cy="1570441"/>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India vs Bangladesh, Asia Cup 2023 Super 4: Shubman Gill's Ton Silver  Lining In India's Six-Run Defeat | Cricket News">
            <a:extLst>
              <a:ext uri="{FF2B5EF4-FFF2-40B4-BE49-F238E27FC236}">
                <a16:creationId xmlns:a16="http://schemas.microsoft.com/office/drawing/2014/main" id="{640E3D65-6FE5-A558-8EA0-63A83B7FA8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30" r="8875"/>
          <a:stretch/>
        </p:blipFill>
        <p:spPr bwMode="auto">
          <a:xfrm>
            <a:off x="10138049" y="2950901"/>
            <a:ext cx="1932302"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Nepal thrash PNG to secure ODI status">
            <a:extLst>
              <a:ext uri="{FF2B5EF4-FFF2-40B4-BE49-F238E27FC236}">
                <a16:creationId xmlns:a16="http://schemas.microsoft.com/office/drawing/2014/main" id="{F33DDA1D-0E79-68D8-74CC-4EE6CAEA80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59" r="7841"/>
          <a:stretch/>
        </p:blipFill>
        <p:spPr bwMode="auto">
          <a:xfrm>
            <a:off x="214154" y="558584"/>
            <a:ext cx="2054700"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South Africa unveil squad for World Cup 2023">
            <a:extLst>
              <a:ext uri="{FF2B5EF4-FFF2-40B4-BE49-F238E27FC236}">
                <a16:creationId xmlns:a16="http://schemas.microsoft.com/office/drawing/2014/main" id="{21D771FF-1165-B718-BB93-313767A5916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89" t="-1575" r="30894" b="1575"/>
          <a:stretch/>
        </p:blipFill>
        <p:spPr bwMode="auto">
          <a:xfrm>
            <a:off x="10036315" y="496777"/>
            <a:ext cx="1709299" cy="16002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The Indian fortress: World record 25 straight unbeaten cricket series at  home | Cricket News - Times of India">
            <a:extLst>
              <a:ext uri="{FF2B5EF4-FFF2-40B4-BE49-F238E27FC236}">
                <a16:creationId xmlns:a16="http://schemas.microsoft.com/office/drawing/2014/main" id="{BAA4A664-A1F4-F8C7-6F8F-644B63B48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51" t="8877" r="54371" b="25092"/>
          <a:stretch/>
        </p:blipFill>
        <p:spPr bwMode="auto">
          <a:xfrm>
            <a:off x="10302616" y="5255972"/>
            <a:ext cx="1546040" cy="1415090"/>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C183F5-857A-F861-08FE-037CFDCEB0D8}"/>
              </a:ext>
            </a:extLst>
          </p:cNvPr>
          <p:cNvSpPr txBox="1"/>
          <p:nvPr/>
        </p:nvSpPr>
        <p:spPr>
          <a:xfrm>
            <a:off x="0" y="-346052"/>
            <a:ext cx="12226397" cy="2215991"/>
          </a:xfrm>
          <a:prstGeom prst="rect">
            <a:avLst/>
          </a:prstGeom>
          <a:noFill/>
          <a:ln>
            <a:noFill/>
          </a:ln>
          <a:effectLst>
            <a:outerShdw blurRad="107950" dist="12700" dir="5400000" algn="ctr">
              <a:srgbClr val="000000"/>
            </a:outerShdw>
          </a:effectLst>
        </p:spPr>
        <p:txBody>
          <a:bodyPr wrap="square" rtlCol="0">
            <a:spAutoFit/>
          </a:bodyPr>
          <a:lstStyle/>
          <a:p>
            <a:pPr algn="ctr"/>
            <a:r>
              <a:rPr lang="en-GB" sz="13800" dirty="0">
                <a:solidFill>
                  <a:schemeClr val="bg1"/>
                </a:solidFill>
                <a:latin typeface="Tw Cen MT Condensed Extra Bold" panose="020F0502020204030204" pitchFamily="34" charset="0"/>
              </a:rPr>
              <a:t>The Data</a:t>
            </a:r>
            <a:endParaRPr lang="en-GB" sz="1400" dirty="0">
              <a:solidFill>
                <a:schemeClr val="bg1"/>
              </a:solidFill>
              <a:latin typeface="Tw Cen MT Condensed Extra Bold" panose="020F0502020204030204" pitchFamily="34" charset="0"/>
            </a:endParaRPr>
          </a:p>
        </p:txBody>
      </p:sp>
      <p:pic>
        <p:nvPicPr>
          <p:cNvPr id="3074" name="Picture 2" descr="Cricket bat vector illustration">
            <a:extLst>
              <a:ext uri="{FF2B5EF4-FFF2-40B4-BE49-F238E27FC236}">
                <a16:creationId xmlns:a16="http://schemas.microsoft.com/office/drawing/2014/main" id="{56EE479B-D2E7-2303-1D13-AF2026FC730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3482876">
            <a:off x="3638454" y="-1236062"/>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5D507CD8-32BA-0059-1EDF-81138850C6C2}"/>
                  </a:ext>
                </a:extLst>
              </p:cNvPr>
              <p:cNvGraphicFramePr>
                <a:graphicFrameLocks noChangeAspect="1"/>
              </p:cNvGraphicFramePr>
              <p:nvPr>
                <p:extLst>
                  <p:ext uri="{D42A27DB-BD31-4B8C-83A1-F6EECF244321}">
                    <p14:modId xmlns:p14="http://schemas.microsoft.com/office/powerpoint/2010/main" val="1180498435"/>
                  </p:ext>
                </p:extLst>
              </p:nvPr>
            </p:nvGraphicFramePr>
            <p:xfrm>
              <a:off x="2802878" y="1610279"/>
              <a:ext cx="863034" cy="882003"/>
            </p:xfrm>
            <a:graphic>
              <a:graphicData uri="http://schemas.microsoft.com/office/drawing/2017/model3d">
                <am3d:model3d r:embed="rId11">
                  <am3d:spPr>
                    <a:xfrm>
                      <a:off x="0" y="0"/>
                      <a:ext cx="863034" cy="882003"/>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945484" ay="-4214328" az="-9036100"/>
                    <am3d:postTrans dx="0" dy="0" dz="0"/>
                  </am3d:trans>
                  <am3d:raster rName="Office3DRenderer" rVer="16.0.8326">
                    <am3d:blip r:embed="rId12"/>
                  </am3d:raster>
                  <am3d:objViewport viewportSz="2152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5D507CD8-32BA-0059-1EDF-81138850C6C2}"/>
                  </a:ext>
                </a:extLst>
              </p:cNvPr>
              <p:cNvPicPr>
                <a:picLocks noGrp="1" noRot="1" noChangeAspect="1" noMove="1" noResize="1" noEditPoints="1" noAdjustHandles="1" noChangeArrowheads="1" noChangeShapeType="1" noCrop="1"/>
              </p:cNvPicPr>
              <p:nvPr/>
            </p:nvPicPr>
            <p:blipFill>
              <a:blip r:embed="rId12"/>
              <a:stretch>
                <a:fillRect/>
              </a:stretch>
            </p:blipFill>
            <p:spPr>
              <a:xfrm>
                <a:off x="2802878" y="1610279"/>
                <a:ext cx="863034" cy="882003"/>
              </a:xfrm>
              <a:prstGeom prst="rect">
                <a:avLst/>
              </a:prstGeom>
            </p:spPr>
          </p:pic>
        </mc:Fallback>
      </mc:AlternateContent>
      <p:sp>
        <p:nvSpPr>
          <p:cNvPr id="4" name="TextBox 3">
            <a:extLst>
              <a:ext uri="{FF2B5EF4-FFF2-40B4-BE49-F238E27FC236}">
                <a16:creationId xmlns:a16="http://schemas.microsoft.com/office/drawing/2014/main" id="{38EE9417-E5D9-F56C-10F1-E24296347C29}"/>
              </a:ext>
            </a:extLst>
          </p:cNvPr>
          <p:cNvSpPr txBox="1"/>
          <p:nvPr/>
        </p:nvSpPr>
        <p:spPr>
          <a:xfrm>
            <a:off x="3652369" y="1746992"/>
            <a:ext cx="4140804" cy="523220"/>
          </a:xfrm>
          <a:prstGeom prst="rect">
            <a:avLst/>
          </a:prstGeom>
          <a:noFill/>
        </p:spPr>
        <p:txBody>
          <a:bodyPr wrap="square" rtlCol="0">
            <a:spAutoFit/>
          </a:bodyPr>
          <a:lstStyle/>
          <a:p>
            <a:pPr algn="ctr"/>
            <a:r>
              <a:rPr lang="en-GB" sz="2800" dirty="0">
                <a:latin typeface="Tw Cen MT Condensed Extra Bold" panose="020B0803020202020204" pitchFamily="34" charset="0"/>
              </a:rPr>
              <a:t>Teams, ground, winners</a:t>
            </a:r>
          </a:p>
        </p:txBody>
      </p:sp>
      <p:pic>
        <p:nvPicPr>
          <p:cNvPr id="5" name="Picture 2" descr="Cricket bat vector illustration">
            <a:extLst>
              <a:ext uri="{FF2B5EF4-FFF2-40B4-BE49-F238E27FC236}">
                <a16:creationId xmlns:a16="http://schemas.microsoft.com/office/drawing/2014/main" id="{096E0D9E-3C9B-0952-E322-1F027AD0CE6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4216709">
            <a:off x="3569944" y="-517924"/>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1F3B915B-941A-9AE7-0540-35822D64951A}"/>
                  </a:ext>
                </a:extLst>
              </p:cNvPr>
              <p:cNvGraphicFramePr>
                <a:graphicFrameLocks noChangeAspect="1"/>
              </p:cNvGraphicFramePr>
              <p:nvPr>
                <p:extLst>
                  <p:ext uri="{D42A27DB-BD31-4B8C-83A1-F6EECF244321}">
                    <p14:modId xmlns:p14="http://schemas.microsoft.com/office/powerpoint/2010/main" val="1426986608"/>
                  </p:ext>
                </p:extLst>
              </p:nvPr>
            </p:nvGraphicFramePr>
            <p:xfrm>
              <a:off x="8870153" y="2615673"/>
              <a:ext cx="882001" cy="882002"/>
            </p:xfrm>
            <a:graphic>
              <a:graphicData uri="http://schemas.microsoft.com/office/drawing/2017/model3d">
                <am3d:model3d r:embed="rId11">
                  <am3d:spPr>
                    <a:xfrm>
                      <a:off x="0" y="0"/>
                      <a:ext cx="882001" cy="882002"/>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269596" ay="-781747" az="-10107422"/>
                    <am3d:postTrans dx="0" dy="0" dz="0"/>
                  </am3d:trans>
                  <am3d:raster rName="Office3DRenderer" rVer="16.0.8326">
                    <am3d:blip r:embed="rId13"/>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1F3B915B-941A-9AE7-0540-35822D64951A}"/>
                  </a:ext>
                </a:extLst>
              </p:cNvPr>
              <p:cNvPicPr>
                <a:picLocks noGrp="1" noRot="1" noChangeAspect="1" noMove="1" noResize="1" noEditPoints="1" noAdjustHandles="1" noChangeArrowheads="1" noChangeShapeType="1" noCrop="1"/>
              </p:cNvPicPr>
              <p:nvPr/>
            </p:nvPicPr>
            <p:blipFill>
              <a:blip r:embed="rId13"/>
              <a:stretch>
                <a:fillRect/>
              </a:stretch>
            </p:blipFill>
            <p:spPr>
              <a:xfrm>
                <a:off x="8870153" y="2615673"/>
                <a:ext cx="882001" cy="882002"/>
              </a:xfrm>
              <a:prstGeom prst="rect">
                <a:avLst/>
              </a:prstGeom>
            </p:spPr>
          </p:pic>
        </mc:Fallback>
      </mc:AlternateContent>
      <p:sp>
        <p:nvSpPr>
          <p:cNvPr id="7" name="TextBox 6">
            <a:extLst>
              <a:ext uri="{FF2B5EF4-FFF2-40B4-BE49-F238E27FC236}">
                <a16:creationId xmlns:a16="http://schemas.microsoft.com/office/drawing/2014/main" id="{17F3D0F5-D410-7876-906B-D73424143DBC}"/>
              </a:ext>
            </a:extLst>
          </p:cNvPr>
          <p:cNvSpPr txBox="1"/>
          <p:nvPr/>
        </p:nvSpPr>
        <p:spPr>
          <a:xfrm>
            <a:off x="4921058" y="2588333"/>
            <a:ext cx="4297347" cy="954107"/>
          </a:xfrm>
          <a:prstGeom prst="rect">
            <a:avLst/>
          </a:prstGeom>
          <a:noFill/>
        </p:spPr>
        <p:txBody>
          <a:bodyPr wrap="square" rtlCol="0">
            <a:spAutoFit/>
          </a:bodyPr>
          <a:lstStyle/>
          <a:p>
            <a:pPr algn="ctr"/>
            <a:r>
              <a:rPr lang="en-GB" sz="2800" dirty="0">
                <a:latin typeface="Tw Cen MT Condensed Extra Bold" panose="020B0803020202020204" pitchFamily="34" charset="0"/>
              </a:rPr>
              <a:t>Scraped from www.espncricinfo.com</a:t>
            </a:r>
          </a:p>
        </p:txBody>
      </p:sp>
      <p:pic>
        <p:nvPicPr>
          <p:cNvPr id="8" name="Picture 2" descr="Cricket bat vector illustration">
            <a:extLst>
              <a:ext uri="{FF2B5EF4-FFF2-40B4-BE49-F238E27FC236}">
                <a16:creationId xmlns:a16="http://schemas.microsoft.com/office/drawing/2014/main" id="{4C47C551-DA87-9129-9A58-1F8DC153357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3482876">
            <a:off x="3661839" y="860969"/>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19B76229-C1E0-95F4-599C-A43B62F557D8}"/>
                  </a:ext>
                </a:extLst>
              </p:cNvPr>
              <p:cNvGraphicFramePr>
                <a:graphicFrameLocks noChangeAspect="1"/>
              </p:cNvGraphicFramePr>
              <p:nvPr>
                <p:extLst>
                  <p:ext uri="{D42A27DB-BD31-4B8C-83A1-F6EECF244321}">
                    <p14:modId xmlns:p14="http://schemas.microsoft.com/office/powerpoint/2010/main" val="3965937846"/>
                  </p:ext>
                </p:extLst>
              </p:nvPr>
            </p:nvGraphicFramePr>
            <p:xfrm>
              <a:off x="2811404" y="3700757"/>
              <a:ext cx="863034" cy="863033"/>
            </p:xfrm>
            <a:graphic>
              <a:graphicData uri="http://schemas.microsoft.com/office/drawing/2017/model3d">
                <am3d:model3d r:embed="rId11">
                  <am3d:spPr>
                    <a:xfrm>
                      <a:off x="0" y="0"/>
                      <a:ext cx="863034" cy="863033"/>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4493771" ay="1084912" az="7860551"/>
                    <am3d:postTrans dx="0" dy="0" dz="0"/>
                  </am3d:trans>
                  <am3d:raster rName="Office3DRenderer" rVer="16.0.8326">
                    <am3d:blip r:embed="rId14"/>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19B76229-C1E0-95F4-599C-A43B62F557D8}"/>
                  </a:ext>
                </a:extLst>
              </p:cNvPr>
              <p:cNvPicPr>
                <a:picLocks noGrp="1" noRot="1" noChangeAspect="1" noMove="1" noResize="1" noEditPoints="1" noAdjustHandles="1" noChangeArrowheads="1" noChangeShapeType="1" noCrop="1"/>
              </p:cNvPicPr>
              <p:nvPr/>
            </p:nvPicPr>
            <p:blipFill>
              <a:blip r:embed="rId14"/>
              <a:stretch>
                <a:fillRect/>
              </a:stretch>
            </p:blipFill>
            <p:spPr>
              <a:xfrm>
                <a:off x="2811404" y="3700757"/>
                <a:ext cx="863034" cy="863033"/>
              </a:xfrm>
              <a:prstGeom prst="rect">
                <a:avLst/>
              </a:prstGeom>
            </p:spPr>
          </p:pic>
        </mc:Fallback>
      </mc:AlternateContent>
      <p:sp>
        <p:nvSpPr>
          <p:cNvPr id="10" name="TextBox 9">
            <a:extLst>
              <a:ext uri="{FF2B5EF4-FFF2-40B4-BE49-F238E27FC236}">
                <a16:creationId xmlns:a16="http://schemas.microsoft.com/office/drawing/2014/main" id="{45A654A5-1E93-4146-457E-1BE9661B721B}"/>
              </a:ext>
            </a:extLst>
          </p:cNvPr>
          <p:cNvSpPr txBox="1"/>
          <p:nvPr/>
        </p:nvSpPr>
        <p:spPr>
          <a:xfrm>
            <a:off x="3642080" y="3701698"/>
            <a:ext cx="4297347" cy="954107"/>
          </a:xfrm>
          <a:prstGeom prst="rect">
            <a:avLst/>
          </a:prstGeom>
          <a:noFill/>
        </p:spPr>
        <p:txBody>
          <a:bodyPr wrap="square" rtlCol="0">
            <a:spAutoFit/>
          </a:bodyPr>
          <a:lstStyle/>
          <a:p>
            <a:pPr algn="ctr"/>
            <a:r>
              <a:rPr lang="en-GB" sz="2800" dirty="0">
                <a:latin typeface="Tw Cen MT Condensed Extra Bold" panose="020B0803020202020204" pitchFamily="34" charset="0"/>
              </a:rPr>
              <a:t>Missing Data, Conditions</a:t>
            </a:r>
          </a:p>
          <a:p>
            <a:pPr algn="ctr"/>
            <a:r>
              <a:rPr lang="en-GB" sz="2800" dirty="0">
                <a:latin typeface="Tw Cen MT Condensed Extra Bold" panose="020B0803020202020204" pitchFamily="34" charset="0"/>
              </a:rPr>
              <a:t>Team Strengths</a:t>
            </a:r>
          </a:p>
        </p:txBody>
      </p:sp>
      <p:pic>
        <p:nvPicPr>
          <p:cNvPr id="13" name="Picture 2" descr="Cricket bat vector illustration">
            <a:extLst>
              <a:ext uri="{FF2B5EF4-FFF2-40B4-BE49-F238E27FC236}">
                <a16:creationId xmlns:a16="http://schemas.microsoft.com/office/drawing/2014/main" id="{03E7FA12-21FA-9240-8A75-5656725A843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4274273">
            <a:off x="3478702" y="1533300"/>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2566059E-241E-0603-63EB-C687B66872DD}"/>
                  </a:ext>
                </a:extLst>
              </p:cNvPr>
              <p:cNvGraphicFramePr>
                <a:graphicFrameLocks noChangeAspect="1"/>
              </p:cNvGraphicFramePr>
              <p:nvPr>
                <p:extLst>
                  <p:ext uri="{D42A27DB-BD31-4B8C-83A1-F6EECF244321}">
                    <p14:modId xmlns:p14="http://schemas.microsoft.com/office/powerpoint/2010/main" val="4028058627"/>
                  </p:ext>
                </p:extLst>
              </p:nvPr>
            </p:nvGraphicFramePr>
            <p:xfrm>
              <a:off x="8938917" y="4826288"/>
              <a:ext cx="863033" cy="882002"/>
            </p:xfrm>
            <a:graphic>
              <a:graphicData uri="http://schemas.microsoft.com/office/drawing/2017/model3d">
                <am3d:model3d r:embed="rId11">
                  <am3d:spPr>
                    <a:xfrm>
                      <a:off x="0" y="0"/>
                      <a:ext cx="863033" cy="882002"/>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9150075" ay="219363" az="10685942"/>
                    <am3d:postTrans dx="0" dy="0" dz="0"/>
                  </am3d:trans>
                  <am3d:raster rName="Office3DRenderer" rVer="16.0.8326">
                    <am3d:blip r:embed="rId15"/>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2566059E-241E-0603-63EB-C687B66872DD}"/>
                  </a:ext>
                </a:extLst>
              </p:cNvPr>
              <p:cNvPicPr>
                <a:picLocks noGrp="1" noRot="1" noChangeAspect="1" noMove="1" noResize="1" noEditPoints="1" noAdjustHandles="1" noChangeArrowheads="1" noChangeShapeType="1" noCrop="1"/>
              </p:cNvPicPr>
              <p:nvPr/>
            </p:nvPicPr>
            <p:blipFill>
              <a:blip r:embed="rId15"/>
              <a:stretch>
                <a:fillRect/>
              </a:stretch>
            </p:blipFill>
            <p:spPr>
              <a:xfrm>
                <a:off x="8938917" y="4826288"/>
                <a:ext cx="863033" cy="882002"/>
              </a:xfrm>
              <a:prstGeom prst="rect">
                <a:avLst/>
              </a:prstGeom>
            </p:spPr>
          </p:pic>
        </mc:Fallback>
      </mc:AlternateContent>
      <p:sp>
        <p:nvSpPr>
          <p:cNvPr id="14" name="TextBox 13">
            <a:extLst>
              <a:ext uri="{FF2B5EF4-FFF2-40B4-BE49-F238E27FC236}">
                <a16:creationId xmlns:a16="http://schemas.microsoft.com/office/drawing/2014/main" id="{CF057AA3-9EC9-8B37-9FDE-1C95CFDFCDCA}"/>
              </a:ext>
            </a:extLst>
          </p:cNvPr>
          <p:cNvSpPr txBox="1"/>
          <p:nvPr/>
        </p:nvSpPr>
        <p:spPr>
          <a:xfrm>
            <a:off x="4832422" y="4719275"/>
            <a:ext cx="4297347" cy="954107"/>
          </a:xfrm>
          <a:prstGeom prst="rect">
            <a:avLst/>
          </a:prstGeom>
          <a:noFill/>
        </p:spPr>
        <p:txBody>
          <a:bodyPr wrap="square" rtlCol="0">
            <a:spAutoFit/>
          </a:bodyPr>
          <a:lstStyle/>
          <a:p>
            <a:pPr algn="ctr"/>
            <a:r>
              <a:rPr lang="en-GB" sz="2800" dirty="0">
                <a:latin typeface="Tw Cen MT Condensed Extra Bold" panose="020B0803020202020204" pitchFamily="34" charset="0"/>
              </a:rPr>
              <a:t>Country Performance, Venue, Recent wins</a:t>
            </a:r>
          </a:p>
        </p:txBody>
      </p:sp>
      <p:pic>
        <p:nvPicPr>
          <p:cNvPr id="17" name="Picture 2" descr="Cricket bat vector illustration">
            <a:extLst>
              <a:ext uri="{FF2B5EF4-FFF2-40B4-BE49-F238E27FC236}">
                <a16:creationId xmlns:a16="http://schemas.microsoft.com/office/drawing/2014/main" id="{D20C083B-7C42-D510-8EE5-9FB57024834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3543481">
            <a:off x="3598405" y="2965481"/>
            <a:ext cx="5448281" cy="70033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E38D3B0-CA8B-BB06-7BEF-DDE5C47EA1AE}"/>
              </a:ext>
            </a:extLst>
          </p:cNvPr>
          <p:cNvSpPr txBox="1"/>
          <p:nvPr/>
        </p:nvSpPr>
        <p:spPr>
          <a:xfrm>
            <a:off x="3476296" y="5800321"/>
            <a:ext cx="4297347" cy="830997"/>
          </a:xfrm>
          <a:prstGeom prst="rect">
            <a:avLst/>
          </a:prstGeom>
          <a:noFill/>
        </p:spPr>
        <p:txBody>
          <a:bodyPr wrap="square" rtlCol="0">
            <a:spAutoFit/>
          </a:bodyPr>
          <a:lstStyle/>
          <a:p>
            <a:pPr algn="ctr"/>
            <a:r>
              <a:rPr lang="en-GB" sz="2400" dirty="0">
                <a:latin typeface="Tw Cen MT Condensed Extra Bold" panose="020B0803020202020204" pitchFamily="34" charset="0"/>
              </a:rPr>
              <a:t>Team Names, locations... etc</a:t>
            </a:r>
          </a:p>
          <a:p>
            <a:pPr algn="ctr"/>
            <a:r>
              <a:rPr lang="en-GB" sz="2400" dirty="0">
                <a:latin typeface="Tw Cen MT Condensed Extra Bold" panose="020B0803020202020204" pitchFamily="34" charset="0"/>
              </a:rPr>
              <a:t>Numerical Values</a:t>
            </a:r>
          </a:p>
        </p:txBody>
      </p:sp>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CF076CC9-7449-81D7-7893-0D79D01529A0}"/>
                  </a:ext>
                </a:extLst>
              </p:cNvPr>
              <p:cNvGraphicFramePr>
                <a:graphicFrameLocks noChangeAspect="1"/>
              </p:cNvGraphicFramePr>
              <p:nvPr>
                <p:extLst>
                  <p:ext uri="{D42A27DB-BD31-4B8C-83A1-F6EECF244321}">
                    <p14:modId xmlns:p14="http://schemas.microsoft.com/office/powerpoint/2010/main" val="2989914846"/>
                  </p:ext>
                </p:extLst>
              </p:nvPr>
            </p:nvGraphicFramePr>
            <p:xfrm>
              <a:off x="2786325" y="5805977"/>
              <a:ext cx="863034" cy="863033"/>
            </p:xfrm>
            <a:graphic>
              <a:graphicData uri="http://schemas.microsoft.com/office/drawing/2017/model3d">
                <am3d:model3d r:embed="rId11">
                  <am3d:spPr>
                    <a:xfrm>
                      <a:off x="0" y="0"/>
                      <a:ext cx="863034" cy="863033"/>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970969" ay="-3467556" az="9211377"/>
                    <am3d:postTrans dx="0" dy="0" dz="0"/>
                  </am3d:trans>
                  <am3d:raster rName="Office3DRenderer" rVer="16.0.8326">
                    <am3d:blip r:embed="rId16"/>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CF076CC9-7449-81D7-7893-0D79D01529A0}"/>
                  </a:ext>
                </a:extLst>
              </p:cNvPr>
              <p:cNvPicPr>
                <a:picLocks noGrp="1" noRot="1" noChangeAspect="1" noMove="1" noResize="1" noEditPoints="1" noAdjustHandles="1" noChangeArrowheads="1" noChangeShapeType="1" noCrop="1"/>
              </p:cNvPicPr>
              <p:nvPr/>
            </p:nvPicPr>
            <p:blipFill>
              <a:blip r:embed="rId16"/>
              <a:stretch>
                <a:fillRect/>
              </a:stretch>
            </p:blipFill>
            <p:spPr>
              <a:xfrm>
                <a:off x="2786325" y="5805977"/>
                <a:ext cx="863034" cy="863033"/>
              </a:xfrm>
              <a:prstGeom prst="rect">
                <a:avLst/>
              </a:prstGeom>
            </p:spPr>
          </p:pic>
        </mc:Fallback>
      </mc:AlternateContent>
      <p:pic>
        <p:nvPicPr>
          <p:cNvPr id="19" name="Picture 2" descr="Andrew McDonald pleased with Australia's ODI progress - 'We have challenged  ourselves with the structure of our team' | ESPNcricinfo">
            <a:extLst>
              <a:ext uri="{FF2B5EF4-FFF2-40B4-BE49-F238E27FC236}">
                <a16:creationId xmlns:a16="http://schemas.microsoft.com/office/drawing/2014/main" id="{19068E3C-321B-9551-E51E-D20CF2ABF9E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245" r="10151"/>
          <a:stretch/>
        </p:blipFill>
        <p:spPr bwMode="auto">
          <a:xfrm>
            <a:off x="221161" y="5222992"/>
            <a:ext cx="2054699" cy="1382436"/>
          </a:xfrm>
          <a:prstGeom prst="ellipse">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737C6785-4D82-1FFC-AE9A-2301CCF94E2B}"/>
                  </a:ext>
                </a:extLst>
              </p:cNvPr>
              <p:cNvGraphicFramePr>
                <a:graphicFrameLocks noChangeAspect="1"/>
              </p:cNvGraphicFramePr>
              <p:nvPr>
                <p:extLst>
                  <p:ext uri="{D42A27DB-BD31-4B8C-83A1-F6EECF244321}">
                    <p14:modId xmlns:p14="http://schemas.microsoft.com/office/powerpoint/2010/main" val="2929992324"/>
                  </p:ext>
                </p:extLst>
              </p:nvPr>
            </p:nvGraphicFramePr>
            <p:xfrm>
              <a:off x="-2479148" y="547761"/>
              <a:ext cx="1062519" cy="1062518"/>
            </p:xfrm>
            <a:graphic>
              <a:graphicData uri="http://schemas.microsoft.com/office/drawing/2017/model3d">
                <am3d:model3d r:embed="rId11">
                  <am3d:spPr>
                    <a:xfrm>
                      <a:off x="0" y="0"/>
                      <a:ext cx="1062519" cy="1062518"/>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970969" ay="-3467556" az="9211377"/>
                    <am3d:postTrans dx="0" dy="0" dz="0"/>
                  </am3d:trans>
                  <am3d:raster rName="Office3DRenderer" rVer="16.0.8326">
                    <am3d:blip r:embed="rId18"/>
                  </am3d:raster>
                  <am3d:objViewport viewportSz="26061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737C6785-4D82-1FFC-AE9A-2301CCF94E2B}"/>
                  </a:ext>
                </a:extLst>
              </p:cNvPr>
              <p:cNvPicPr>
                <a:picLocks noGrp="1" noRot="1" noChangeAspect="1" noMove="1" noResize="1" noEditPoints="1" noAdjustHandles="1" noChangeArrowheads="1" noChangeShapeType="1" noCrop="1"/>
              </p:cNvPicPr>
              <p:nvPr/>
            </p:nvPicPr>
            <p:blipFill>
              <a:blip r:embed="rId18"/>
              <a:stretch>
                <a:fillRect/>
              </a:stretch>
            </p:blipFill>
            <p:spPr>
              <a:xfrm>
                <a:off x="-2479148" y="547761"/>
                <a:ext cx="1062519" cy="1062518"/>
              </a:xfrm>
              <a:prstGeom prst="rect">
                <a:avLst/>
              </a:prstGeom>
            </p:spPr>
          </p:pic>
        </mc:Fallback>
      </mc:AlternateContent>
    </p:spTree>
    <p:extLst>
      <p:ext uri="{BB962C8B-B14F-4D97-AF65-F5344CB8AC3E}">
        <p14:creationId xmlns:p14="http://schemas.microsoft.com/office/powerpoint/2010/main" val="315302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4438347-AEEF-6337-CB91-3EF3554D1462}"/>
              </a:ext>
            </a:extLst>
          </p:cNvPr>
          <p:cNvPicPr>
            <a:picLocks noChangeAspect="1"/>
          </p:cNvPicPr>
          <p:nvPr/>
        </p:nvPicPr>
        <p:blipFill rotWithShape="1">
          <a:blip r:embed="rId3">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6BD9A955-2DE2-40F6-B519-6646D6B08AA1}"/>
              </a:ext>
            </a:extLst>
          </p:cNvPr>
          <p:cNvSpPr/>
          <p:nvPr/>
        </p:nvSpPr>
        <p:spPr>
          <a:xfrm>
            <a:off x="0" y="319314"/>
            <a:ext cx="12192000" cy="6183086"/>
          </a:xfrm>
          <a:prstGeom prst="roundRect">
            <a:avLst>
              <a:gd name="adj" fmla="val 50000"/>
            </a:avLst>
          </a:prstGeom>
          <a:solidFill>
            <a:schemeClr val="bg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127CC10C-91D6-A622-505F-35E3796D14CA}"/>
                  </a:ext>
                </a:extLst>
              </p:cNvPr>
              <p:cNvGraphicFramePr>
                <a:graphicFrameLocks noChangeAspect="1"/>
              </p:cNvGraphicFramePr>
              <p:nvPr/>
            </p:nvGraphicFramePr>
            <p:xfrm>
              <a:off x="-3139481" y="1612437"/>
              <a:ext cx="3162393" cy="3078065"/>
            </p:xfrm>
            <a:graphic>
              <a:graphicData uri="http://schemas.microsoft.com/office/drawing/2017/model3d">
                <am3d:model3d r:embed="rId4">
                  <am3d:spPr>
                    <a:xfrm>
                      <a:off x="0" y="0"/>
                      <a:ext cx="3162393" cy="3078065"/>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9317813" ay="-3104077" az="1191523"/>
                    <am3d:postTrans dx="0" dy="0" dz="0"/>
                  </am3d:trans>
                  <am3d:raster rName="Office3DRenderer" rVer="16.0.8326">
                    <am3d:blip r:embed="rId5"/>
                  </am3d:raster>
                  <am3d:objViewport viewportSz="74632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127CC10C-91D6-A622-505F-35E3796D14CA}"/>
                  </a:ext>
                </a:extLst>
              </p:cNvPr>
              <p:cNvPicPr>
                <a:picLocks noGrp="1" noRot="1" noChangeAspect="1" noMove="1" noResize="1" noEditPoints="1" noAdjustHandles="1" noChangeArrowheads="1" noChangeShapeType="1" noCrop="1"/>
              </p:cNvPicPr>
              <p:nvPr/>
            </p:nvPicPr>
            <p:blipFill>
              <a:blip r:embed="rId5"/>
              <a:stretch>
                <a:fillRect/>
              </a:stretch>
            </p:blipFill>
            <p:spPr>
              <a:xfrm>
                <a:off x="-3139481" y="1612437"/>
                <a:ext cx="3162393" cy="3078065"/>
              </a:xfrm>
              <a:prstGeom prst="rect">
                <a:avLst/>
              </a:prstGeom>
            </p:spPr>
          </p:pic>
        </mc:Fallback>
      </mc:AlternateContent>
      <p:pic>
        <p:nvPicPr>
          <p:cNvPr id="22" name="Picture 2" descr="ICC World Cup 2023 - Life comes full circle for Kuldeep Yadav against  England | ESPNcricinfo">
            <a:extLst>
              <a:ext uri="{FF2B5EF4-FFF2-40B4-BE49-F238E27FC236}">
                <a16:creationId xmlns:a16="http://schemas.microsoft.com/office/drawing/2014/main" id="{24E6E9B7-812C-C871-05BC-195362D6A8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44" r="19107"/>
          <a:stretch/>
        </p:blipFill>
        <p:spPr bwMode="auto">
          <a:xfrm>
            <a:off x="9019440" y="2205496"/>
            <a:ext cx="2612302" cy="2447008"/>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4" descr="India vs Bangladesh, Asia Cup 2023 Super 4: Shubman Gill's Ton Silver  Lining In India's Six-Run Defeat | Cricket News">
            <a:extLst>
              <a:ext uri="{FF2B5EF4-FFF2-40B4-BE49-F238E27FC236}">
                <a16:creationId xmlns:a16="http://schemas.microsoft.com/office/drawing/2014/main" id="{9411186F-02BD-2454-37E0-8021A95E62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30" r="8875"/>
          <a:stretch/>
        </p:blipFill>
        <p:spPr bwMode="auto">
          <a:xfrm>
            <a:off x="22912" y="135957"/>
            <a:ext cx="1100049" cy="1008590"/>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6" descr="Nepal thrash PNG to secure ODI status">
            <a:extLst>
              <a:ext uri="{FF2B5EF4-FFF2-40B4-BE49-F238E27FC236}">
                <a16:creationId xmlns:a16="http://schemas.microsoft.com/office/drawing/2014/main" id="{7E7680A1-6981-04CA-E37F-401116CFC2C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59" r="7841"/>
          <a:stretch/>
        </p:blipFill>
        <p:spPr bwMode="auto">
          <a:xfrm>
            <a:off x="222141" y="5990934"/>
            <a:ext cx="900820" cy="776725"/>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South Africa unveil squad for World Cup 2023">
            <a:extLst>
              <a:ext uri="{FF2B5EF4-FFF2-40B4-BE49-F238E27FC236}">
                <a16:creationId xmlns:a16="http://schemas.microsoft.com/office/drawing/2014/main" id="{725ADE5A-8E8D-2417-F794-56E1AD7A19B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089" t="-1575" r="30894" b="1575"/>
          <a:stretch/>
        </p:blipFill>
        <p:spPr bwMode="auto">
          <a:xfrm>
            <a:off x="11109227" y="5789330"/>
            <a:ext cx="1045030" cy="97832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10" descr="The Indian fortress: World record 25 straight unbeaten cricket series at  home | Cricket News - Times of India">
            <a:extLst>
              <a:ext uri="{FF2B5EF4-FFF2-40B4-BE49-F238E27FC236}">
                <a16:creationId xmlns:a16="http://schemas.microsoft.com/office/drawing/2014/main" id="{825CB313-7A34-200E-7910-5BA7859839A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51" t="8877" r="54371" b="25092"/>
          <a:stretch/>
        </p:blipFill>
        <p:spPr bwMode="auto">
          <a:xfrm>
            <a:off x="10919749" y="115019"/>
            <a:ext cx="1168151" cy="1069208"/>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ABFBF24-41BC-8875-0014-9EE4A14B4FB6}"/>
              </a:ext>
            </a:extLst>
          </p:cNvPr>
          <p:cNvPicPr>
            <a:picLocks noChangeAspect="1"/>
          </p:cNvPicPr>
          <p:nvPr/>
        </p:nvPicPr>
        <p:blipFill>
          <a:blip r:embed="rId11"/>
          <a:stretch>
            <a:fillRect/>
          </a:stretch>
        </p:blipFill>
        <p:spPr>
          <a:xfrm>
            <a:off x="1122961" y="978568"/>
            <a:ext cx="7923964" cy="4727137"/>
          </a:xfrm>
          <a:prstGeom prst="rect">
            <a:avLst/>
          </a:prstGeom>
        </p:spPr>
      </p:pic>
      <p:pic>
        <p:nvPicPr>
          <p:cNvPr id="9" name="Picture 2" descr="Cricket bat vector illustration">
            <a:extLst>
              <a:ext uri="{FF2B5EF4-FFF2-40B4-BE49-F238E27FC236}">
                <a16:creationId xmlns:a16="http://schemas.microsoft.com/office/drawing/2014/main" id="{51597F4A-A085-EE91-5FA9-D5A9C94C930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13252071" y="-891856"/>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38E05E55-822B-F73D-93C1-98AFF6C0802D}"/>
                  </a:ext>
                </a:extLst>
              </p:cNvPr>
              <p:cNvGraphicFramePr>
                <a:graphicFrameLocks noChangeAspect="1"/>
              </p:cNvGraphicFramePr>
              <p:nvPr>
                <p:extLst>
                  <p:ext uri="{D42A27DB-BD31-4B8C-83A1-F6EECF244321}">
                    <p14:modId xmlns:p14="http://schemas.microsoft.com/office/powerpoint/2010/main" val="2964320421"/>
                  </p:ext>
                </p:extLst>
              </p:nvPr>
            </p:nvGraphicFramePr>
            <p:xfrm flipH="1">
              <a:off x="-914399" y="-1306701"/>
              <a:ext cx="1203766" cy="1230224"/>
            </p:xfrm>
            <a:graphic>
              <a:graphicData uri="http://schemas.microsoft.com/office/drawing/2017/model3d">
                <am3d:model3d r:embed="rId4">
                  <am3d:spPr>
                    <a:xfrm flipH="1">
                      <a:off x="0" y="0"/>
                      <a:ext cx="1203766" cy="1230224"/>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5305015" ay="-2661076" az="-5264167"/>
                    <am3d:postTrans dx="0" dy="0" dz="0"/>
                  </am3d:trans>
                  <am3d:raster rName="Office3DRenderer" rVer="16.0.8326">
                    <am3d:blip r:embed="rId14"/>
                  </am3d:raster>
                  <am3d:objViewport viewportSz="30028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38E05E55-822B-F73D-93C1-98AFF6C0802D}"/>
                  </a:ext>
                </a:extLst>
              </p:cNvPr>
              <p:cNvPicPr>
                <a:picLocks noGrp="1" noRot="1" noChangeAspect="1" noMove="1" noResize="1" noEditPoints="1" noAdjustHandles="1" noChangeArrowheads="1" noChangeShapeType="1" noCrop="1"/>
              </p:cNvPicPr>
              <p:nvPr/>
            </p:nvPicPr>
            <p:blipFill>
              <a:blip r:embed="rId14"/>
              <a:stretch>
                <a:fillRect/>
              </a:stretch>
            </p:blipFill>
            <p:spPr>
              <a:xfrm flipH="1">
                <a:off x="-914399" y="-1306701"/>
                <a:ext cx="1203766" cy="1230224"/>
              </a:xfrm>
              <a:prstGeom prst="rect">
                <a:avLst/>
              </a:prstGeom>
            </p:spPr>
          </p:pic>
        </mc:Fallback>
      </mc:AlternateContent>
      <p:pic>
        <p:nvPicPr>
          <p:cNvPr id="11" name="Picture 2" descr="Cricket bat vector illustration">
            <a:extLst>
              <a:ext uri="{FF2B5EF4-FFF2-40B4-BE49-F238E27FC236}">
                <a16:creationId xmlns:a16="http://schemas.microsoft.com/office/drawing/2014/main" id="{71D1ED0C-14EA-B809-44E5-C7015E1591D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83291" flipH="1">
            <a:off x="-6873740" y="-913336"/>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A68DCE70-5099-D0D9-C9D4-C9C72F6443E7}"/>
                  </a:ext>
                </a:extLst>
              </p:cNvPr>
              <p:cNvGraphicFramePr>
                <a:graphicFrameLocks noChangeAspect="1"/>
              </p:cNvGraphicFramePr>
              <p:nvPr>
                <p:extLst>
                  <p:ext uri="{D42A27DB-BD31-4B8C-83A1-F6EECF244321}">
                    <p14:modId xmlns:p14="http://schemas.microsoft.com/office/powerpoint/2010/main" val="4251008284"/>
                  </p:ext>
                </p:extLst>
              </p:nvPr>
            </p:nvGraphicFramePr>
            <p:xfrm>
              <a:off x="13140855" y="436500"/>
              <a:ext cx="863033" cy="882000"/>
            </p:xfrm>
            <a:graphic>
              <a:graphicData uri="http://schemas.microsoft.com/office/drawing/2017/model3d">
                <am3d:model3d r:embed="rId4">
                  <am3d:spPr>
                    <a:xfrm>
                      <a:off x="0" y="0"/>
                      <a:ext cx="863033" cy="882000"/>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6589583" ay="4054892" az="-6678403"/>
                    <am3d:postTrans dx="0" dy="0" dz="0"/>
                  </am3d:trans>
                  <am3d:raster rName="Office3DRenderer" rVer="16.0.8326">
                    <am3d:blip r:embed="rId15"/>
                  </am3d:raster>
                  <am3d:objViewport viewportSz="215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A68DCE70-5099-D0D9-C9D4-C9C72F6443E7}"/>
                  </a:ext>
                </a:extLst>
              </p:cNvPr>
              <p:cNvPicPr>
                <a:picLocks noGrp="1" noRot="1" noChangeAspect="1" noMove="1" noResize="1" noEditPoints="1" noAdjustHandles="1" noChangeArrowheads="1" noChangeShapeType="1" noCrop="1"/>
              </p:cNvPicPr>
              <p:nvPr/>
            </p:nvPicPr>
            <p:blipFill>
              <a:blip r:embed="rId15"/>
              <a:stretch>
                <a:fillRect/>
              </a:stretch>
            </p:blipFill>
            <p:spPr>
              <a:xfrm>
                <a:off x="13140855" y="436500"/>
                <a:ext cx="863033" cy="882000"/>
              </a:xfrm>
              <a:prstGeom prst="rect">
                <a:avLst/>
              </a:prstGeom>
            </p:spPr>
          </p:pic>
        </mc:Fallback>
      </mc:AlternateContent>
      <p:pic>
        <p:nvPicPr>
          <p:cNvPr id="13" name="Picture 2" descr="Cricket bat vector illustration">
            <a:extLst>
              <a:ext uri="{FF2B5EF4-FFF2-40B4-BE49-F238E27FC236}">
                <a16:creationId xmlns:a16="http://schemas.microsoft.com/office/drawing/2014/main" id="{94A57FC2-BB95-0F2C-69DD-C9DC0C15E5B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13774584" y="3000732"/>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5E7BC66E-3FE4-8238-8B50-5894773BAA31}"/>
                  </a:ext>
                </a:extLst>
              </p:cNvPr>
              <p:cNvGraphicFramePr>
                <a:graphicFrameLocks noChangeAspect="1"/>
              </p:cNvGraphicFramePr>
              <p:nvPr>
                <p:extLst>
                  <p:ext uri="{D42A27DB-BD31-4B8C-83A1-F6EECF244321}">
                    <p14:modId xmlns:p14="http://schemas.microsoft.com/office/powerpoint/2010/main" val="3865108241"/>
                  </p:ext>
                </p:extLst>
              </p:nvPr>
            </p:nvGraphicFramePr>
            <p:xfrm>
              <a:off x="-1006933" y="6733117"/>
              <a:ext cx="863033" cy="882000"/>
            </p:xfrm>
            <a:graphic>
              <a:graphicData uri="http://schemas.microsoft.com/office/drawing/2017/model3d">
                <am3d:model3d r:embed="rId4">
                  <am3d:spPr>
                    <a:xfrm>
                      <a:off x="0" y="0"/>
                      <a:ext cx="863033" cy="882000"/>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1936" ay="1077277" az="10774740"/>
                    <am3d:postTrans dx="0" dy="0" dz="0"/>
                  </am3d:trans>
                  <am3d:raster rName="Office3DRenderer" rVer="16.0.8326">
                    <am3d:blip r:embed="rId16"/>
                  </am3d:raster>
                  <am3d:objViewport viewportSz="215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5E7BC66E-3FE4-8238-8B50-5894773BAA31}"/>
                  </a:ext>
                </a:extLst>
              </p:cNvPr>
              <p:cNvPicPr>
                <a:picLocks noGrp="1" noRot="1" noChangeAspect="1" noMove="1" noResize="1" noEditPoints="1" noAdjustHandles="1" noChangeArrowheads="1" noChangeShapeType="1" noCrop="1"/>
              </p:cNvPicPr>
              <p:nvPr/>
            </p:nvPicPr>
            <p:blipFill>
              <a:blip r:embed="rId16"/>
              <a:stretch>
                <a:fillRect/>
              </a:stretch>
            </p:blipFill>
            <p:spPr>
              <a:xfrm>
                <a:off x="-1006933" y="6733117"/>
                <a:ext cx="863033" cy="882000"/>
              </a:xfrm>
              <a:prstGeom prst="rect">
                <a:avLst/>
              </a:prstGeom>
            </p:spPr>
          </p:pic>
        </mc:Fallback>
      </mc:AlternateContent>
      <p:pic>
        <p:nvPicPr>
          <p:cNvPr id="16" name="Picture 2" descr="Cricket bat vector illustration">
            <a:extLst>
              <a:ext uri="{FF2B5EF4-FFF2-40B4-BE49-F238E27FC236}">
                <a16:creationId xmlns:a16="http://schemas.microsoft.com/office/drawing/2014/main" id="{01DCF5BF-6508-FEF4-9ACB-AEB5254DF3FA}"/>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25727" flipH="1">
            <a:off x="-6884069" y="1910625"/>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0AE59D5B-1F62-0981-84AE-B42619ABAEF0}"/>
                  </a:ext>
                </a:extLst>
              </p:cNvPr>
              <p:cNvGraphicFramePr>
                <a:graphicFrameLocks noChangeAspect="1"/>
              </p:cNvGraphicFramePr>
              <p:nvPr>
                <p:extLst>
                  <p:ext uri="{D42A27DB-BD31-4B8C-83A1-F6EECF244321}">
                    <p14:modId xmlns:p14="http://schemas.microsoft.com/office/powerpoint/2010/main" val="872140841"/>
                  </p:ext>
                </p:extLst>
              </p:nvPr>
            </p:nvGraphicFramePr>
            <p:xfrm>
              <a:off x="9029038" y="7233474"/>
              <a:ext cx="863034" cy="882001"/>
            </p:xfrm>
            <a:graphic>
              <a:graphicData uri="http://schemas.microsoft.com/office/drawing/2017/model3d">
                <am3d:model3d r:embed="rId4">
                  <am3d:spPr>
                    <a:xfrm>
                      <a:off x="0" y="0"/>
                      <a:ext cx="863034" cy="88200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485278" ay="-1192801" az="166005"/>
                    <am3d:postTrans dx="0" dy="0" dz="0"/>
                  </am3d:trans>
                  <am3d:raster rName="Office3DRenderer" rVer="16.0.8326">
                    <am3d:blip r:embed="rId17"/>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0AE59D5B-1F62-0981-84AE-B42619ABAEF0}"/>
                  </a:ext>
                </a:extLst>
              </p:cNvPr>
              <p:cNvPicPr>
                <a:picLocks noGrp="1" noRot="1" noChangeAspect="1" noMove="1" noResize="1" noEditPoints="1" noAdjustHandles="1" noChangeArrowheads="1" noChangeShapeType="1" noCrop="1"/>
              </p:cNvPicPr>
              <p:nvPr/>
            </p:nvPicPr>
            <p:blipFill>
              <a:blip r:embed="rId17"/>
              <a:stretch>
                <a:fillRect/>
              </a:stretch>
            </p:blipFill>
            <p:spPr>
              <a:xfrm>
                <a:off x="9029038" y="7233474"/>
                <a:ext cx="863034" cy="882001"/>
              </a:xfrm>
              <a:prstGeom prst="rect">
                <a:avLst/>
              </a:prstGeom>
            </p:spPr>
          </p:pic>
        </mc:Fallback>
      </mc:AlternateContent>
      <p:pic>
        <p:nvPicPr>
          <p:cNvPr id="18" name="Picture 2" descr="Andrew McDonald pleased with Australia's ODI progress - 'We have challenged  ourselves with the structure of our team' | ESPNcricinfo">
            <a:extLst>
              <a:ext uri="{FF2B5EF4-FFF2-40B4-BE49-F238E27FC236}">
                <a16:creationId xmlns:a16="http://schemas.microsoft.com/office/drawing/2014/main" id="{1BE9F17B-E974-98D9-287A-F3CA38258B5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6245" r="10151"/>
          <a:stretch/>
        </p:blipFill>
        <p:spPr bwMode="auto">
          <a:xfrm>
            <a:off x="5757111" y="47376"/>
            <a:ext cx="1087122" cy="73143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201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4438347-AEEF-6337-CB91-3EF3554D1462}"/>
              </a:ext>
            </a:extLst>
          </p:cNvPr>
          <p:cNvPicPr>
            <a:picLocks noChangeAspect="1"/>
          </p:cNvPicPr>
          <p:nvPr/>
        </p:nvPicPr>
        <p:blipFill rotWithShape="1">
          <a:blip r:embed="rId3">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6BD9A955-2DE2-40F6-B519-6646D6B08AA1}"/>
              </a:ext>
            </a:extLst>
          </p:cNvPr>
          <p:cNvSpPr/>
          <p:nvPr/>
        </p:nvSpPr>
        <p:spPr>
          <a:xfrm>
            <a:off x="0" y="319314"/>
            <a:ext cx="12192000" cy="6183086"/>
          </a:xfrm>
          <a:prstGeom prst="roundRect">
            <a:avLst>
              <a:gd name="adj" fmla="val 50000"/>
            </a:avLst>
          </a:prstGeom>
          <a:solidFill>
            <a:schemeClr val="bg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4" descr="India vs Bangladesh, Asia Cup 2023 Super 4: Shubman Gill's Ton Silver  Lining In India's Six-Run Defeat | Cricket News">
            <a:extLst>
              <a:ext uri="{FF2B5EF4-FFF2-40B4-BE49-F238E27FC236}">
                <a16:creationId xmlns:a16="http://schemas.microsoft.com/office/drawing/2014/main" id="{397A6BD4-B185-7546-89DF-4B911038E7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30" r="8875"/>
          <a:stretch/>
        </p:blipFill>
        <p:spPr bwMode="auto">
          <a:xfrm>
            <a:off x="8970848" y="1928566"/>
            <a:ext cx="2787238" cy="2555506"/>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2" descr="ICC World Cup 2023 - Life comes full circle for Kuldeep Yadav against  England | ESPNcricinfo">
            <a:extLst>
              <a:ext uri="{FF2B5EF4-FFF2-40B4-BE49-F238E27FC236}">
                <a16:creationId xmlns:a16="http://schemas.microsoft.com/office/drawing/2014/main" id="{3571DEA2-F970-81C3-C920-1D96E8782C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44" r="19107"/>
          <a:stretch/>
        </p:blipFill>
        <p:spPr bwMode="auto">
          <a:xfrm>
            <a:off x="11183207" y="216677"/>
            <a:ext cx="888252" cy="832048"/>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6" descr="Nepal thrash PNG to secure ODI status">
            <a:extLst>
              <a:ext uri="{FF2B5EF4-FFF2-40B4-BE49-F238E27FC236}">
                <a16:creationId xmlns:a16="http://schemas.microsoft.com/office/drawing/2014/main" id="{282FE7FE-D184-69BE-3847-33FBC47A36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59" r="7841"/>
          <a:stretch/>
        </p:blipFill>
        <p:spPr bwMode="auto">
          <a:xfrm>
            <a:off x="120541" y="267292"/>
            <a:ext cx="989045" cy="852797"/>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descr="South Africa unveil squad for World Cup 2023">
            <a:extLst>
              <a:ext uri="{FF2B5EF4-FFF2-40B4-BE49-F238E27FC236}">
                <a16:creationId xmlns:a16="http://schemas.microsoft.com/office/drawing/2014/main" id="{48B58456-439A-908D-C6B0-934C4F1097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89" t="-1575" r="30894" b="1575"/>
          <a:stretch/>
        </p:blipFill>
        <p:spPr bwMode="auto">
          <a:xfrm>
            <a:off x="92548" y="5737911"/>
            <a:ext cx="1045030" cy="978329"/>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10" descr="The Indian fortress: World record 25 straight unbeaten cricket series at  home | Cricket News - Times of India">
            <a:extLst>
              <a:ext uri="{FF2B5EF4-FFF2-40B4-BE49-F238E27FC236}">
                <a16:creationId xmlns:a16="http://schemas.microsoft.com/office/drawing/2014/main" id="{7F8FBF25-315A-4CBB-5A06-E4FC56D97ED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51" t="8877" r="54371" b="25092"/>
          <a:stretch/>
        </p:blipFill>
        <p:spPr bwMode="auto">
          <a:xfrm>
            <a:off x="11114549" y="5777538"/>
            <a:ext cx="1025568" cy="938702"/>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2DC746E-170D-25D1-4B9C-C9C24449CF0C}"/>
              </a:ext>
            </a:extLst>
          </p:cNvPr>
          <p:cNvPicPr>
            <a:picLocks noChangeAspect="1"/>
          </p:cNvPicPr>
          <p:nvPr/>
        </p:nvPicPr>
        <p:blipFill>
          <a:blip r:embed="rId9"/>
          <a:stretch>
            <a:fillRect/>
          </a:stretch>
        </p:blipFill>
        <p:spPr>
          <a:xfrm>
            <a:off x="1109586" y="1084013"/>
            <a:ext cx="7715172" cy="4602580"/>
          </a:xfrm>
          <a:prstGeom prst="rect">
            <a:avLst/>
          </a:prstGeom>
        </p:spPr>
      </p:pic>
      <p:pic>
        <p:nvPicPr>
          <p:cNvPr id="12" name="Picture 2" descr="Andrew McDonald pleased with Australia's ODI progress - 'We have challenged  ourselves with the structure of our team' | ESPNcricinfo">
            <a:extLst>
              <a:ext uri="{FF2B5EF4-FFF2-40B4-BE49-F238E27FC236}">
                <a16:creationId xmlns:a16="http://schemas.microsoft.com/office/drawing/2014/main" id="{505E2F55-2D0F-D7B4-568F-4228D8FEAC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245" r="10151"/>
          <a:stretch/>
        </p:blipFill>
        <p:spPr bwMode="auto">
          <a:xfrm>
            <a:off x="11177923" y="4586709"/>
            <a:ext cx="1087122" cy="73143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836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4438347-AEEF-6337-CB91-3EF3554D1462}"/>
              </a:ext>
            </a:extLst>
          </p:cNvPr>
          <p:cNvPicPr>
            <a:picLocks noChangeAspect="1"/>
          </p:cNvPicPr>
          <p:nvPr/>
        </p:nvPicPr>
        <p:blipFill rotWithShape="1">
          <a:blip r:embed="rId3">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6BD9A955-2DE2-40F6-B519-6646D6B08AA1}"/>
              </a:ext>
            </a:extLst>
          </p:cNvPr>
          <p:cNvSpPr/>
          <p:nvPr/>
        </p:nvSpPr>
        <p:spPr>
          <a:xfrm>
            <a:off x="0" y="319314"/>
            <a:ext cx="12192000" cy="6183086"/>
          </a:xfrm>
          <a:prstGeom prst="roundRect">
            <a:avLst>
              <a:gd name="adj" fmla="val 50000"/>
            </a:avLst>
          </a:prstGeom>
          <a:solidFill>
            <a:schemeClr val="bg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3D47D66D-588D-78B1-24CB-5ED406DA2B61}"/>
              </a:ext>
            </a:extLst>
          </p:cNvPr>
          <p:cNvPicPr>
            <a:picLocks noChangeAspect="1"/>
          </p:cNvPicPr>
          <p:nvPr/>
        </p:nvPicPr>
        <p:blipFill>
          <a:blip r:embed="rId4"/>
          <a:stretch>
            <a:fillRect/>
          </a:stretch>
        </p:blipFill>
        <p:spPr>
          <a:xfrm>
            <a:off x="2576677" y="510327"/>
            <a:ext cx="7598481" cy="5800024"/>
          </a:xfrm>
          <a:prstGeom prst="rect">
            <a:avLst/>
          </a:prstGeom>
        </p:spPr>
      </p:pic>
      <p:pic>
        <p:nvPicPr>
          <p:cNvPr id="6" name="Picture 6" descr="Nepal thrash PNG to secure ODI status">
            <a:extLst>
              <a:ext uri="{FF2B5EF4-FFF2-40B4-BE49-F238E27FC236}">
                <a16:creationId xmlns:a16="http://schemas.microsoft.com/office/drawing/2014/main" id="{CC777E6D-2251-3DC7-AD4E-D100D6BD13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48" t="442" r="4509" b="90"/>
          <a:stretch/>
        </p:blipFill>
        <p:spPr bwMode="auto">
          <a:xfrm>
            <a:off x="14966" y="2034073"/>
            <a:ext cx="2768501" cy="2295331"/>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ICC World Cup 2023 - Life comes full circle for Kuldeep Yadav against  England | ESPNcricinfo">
            <a:extLst>
              <a:ext uri="{FF2B5EF4-FFF2-40B4-BE49-F238E27FC236}">
                <a16:creationId xmlns:a16="http://schemas.microsoft.com/office/drawing/2014/main" id="{FAC05EAA-F432-F481-556F-3DE04F0AB9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44" r="19107"/>
          <a:stretch/>
        </p:blipFill>
        <p:spPr bwMode="auto">
          <a:xfrm>
            <a:off x="10964498" y="5805357"/>
            <a:ext cx="1078212" cy="1009988"/>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India vs Bangladesh, Asia Cup 2023 Super 4: Shubman Gill's Ton Silver  Lining In India's Six-Run Defeat | Cricket News">
            <a:extLst>
              <a:ext uri="{FF2B5EF4-FFF2-40B4-BE49-F238E27FC236}">
                <a16:creationId xmlns:a16="http://schemas.microsoft.com/office/drawing/2014/main" id="{D5BD681E-5D04-FD61-90F4-AA3E8438CD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30" r="8875"/>
          <a:stretch/>
        </p:blipFill>
        <p:spPr bwMode="auto">
          <a:xfrm>
            <a:off x="10942663" y="152401"/>
            <a:ext cx="1100049" cy="1008590"/>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8" descr="South Africa unveil squad for World Cup 2023">
            <a:extLst>
              <a:ext uri="{FF2B5EF4-FFF2-40B4-BE49-F238E27FC236}">
                <a16:creationId xmlns:a16="http://schemas.microsoft.com/office/drawing/2014/main" id="{AB52FF87-FB31-9358-6B92-B00F176BF2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089" t="-1575" r="30894" b="1575"/>
          <a:stretch/>
        </p:blipFill>
        <p:spPr bwMode="auto">
          <a:xfrm>
            <a:off x="149288" y="93351"/>
            <a:ext cx="1045030" cy="978329"/>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descr="The Indian fortress: World record 25 straight unbeaten cricket series at  home | Cricket News - Times of India">
            <a:extLst>
              <a:ext uri="{FF2B5EF4-FFF2-40B4-BE49-F238E27FC236}">
                <a16:creationId xmlns:a16="http://schemas.microsoft.com/office/drawing/2014/main" id="{56135F37-8E48-1BDC-14CA-F068EF1E02E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51" t="8877" r="54371" b="25092"/>
          <a:stretch/>
        </p:blipFill>
        <p:spPr bwMode="auto">
          <a:xfrm>
            <a:off x="47051" y="5805357"/>
            <a:ext cx="1025568" cy="938702"/>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2" descr="Andrew McDonald pleased with Australia's ODI progress - 'We have challenged  ourselves with the structure of our team' | ESPNcricinfo">
            <a:extLst>
              <a:ext uri="{FF2B5EF4-FFF2-40B4-BE49-F238E27FC236}">
                <a16:creationId xmlns:a16="http://schemas.microsoft.com/office/drawing/2014/main" id="{B460D6B4-6F0C-1B35-754E-66A0825E334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245" r="10151"/>
          <a:stretch/>
        </p:blipFill>
        <p:spPr bwMode="auto">
          <a:xfrm>
            <a:off x="5008878" y="6135647"/>
            <a:ext cx="1087122" cy="73143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58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4438347-AEEF-6337-CB91-3EF3554D1462}"/>
              </a:ext>
            </a:extLst>
          </p:cNvPr>
          <p:cNvPicPr>
            <a:picLocks noChangeAspect="1"/>
          </p:cNvPicPr>
          <p:nvPr/>
        </p:nvPicPr>
        <p:blipFill rotWithShape="1">
          <a:blip r:embed="rId3">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6BD9A955-2DE2-40F6-B519-6646D6B08AA1}"/>
              </a:ext>
            </a:extLst>
          </p:cNvPr>
          <p:cNvSpPr/>
          <p:nvPr/>
        </p:nvSpPr>
        <p:spPr>
          <a:xfrm>
            <a:off x="0" y="319314"/>
            <a:ext cx="12192000" cy="6183086"/>
          </a:xfrm>
          <a:prstGeom prst="roundRect">
            <a:avLst>
              <a:gd name="adj" fmla="val 50000"/>
            </a:avLst>
          </a:prstGeom>
          <a:solidFill>
            <a:schemeClr val="bg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F3E9D6D4-6C53-70ED-11AB-43017559A18D}"/>
              </a:ext>
            </a:extLst>
          </p:cNvPr>
          <p:cNvPicPr>
            <a:picLocks noChangeAspect="1"/>
          </p:cNvPicPr>
          <p:nvPr/>
        </p:nvPicPr>
        <p:blipFill>
          <a:blip r:embed="rId4"/>
          <a:stretch>
            <a:fillRect/>
          </a:stretch>
        </p:blipFill>
        <p:spPr>
          <a:xfrm>
            <a:off x="2616550" y="580943"/>
            <a:ext cx="7329883" cy="5696114"/>
          </a:xfrm>
          <a:prstGeom prst="rect">
            <a:avLst/>
          </a:prstGeom>
        </p:spPr>
      </p:pic>
      <p:pic>
        <p:nvPicPr>
          <p:cNvPr id="6" name="Picture 8" descr="South Africa unveil squad for World Cup 2023">
            <a:extLst>
              <a:ext uri="{FF2B5EF4-FFF2-40B4-BE49-F238E27FC236}">
                <a16:creationId xmlns:a16="http://schemas.microsoft.com/office/drawing/2014/main" id="{BF2A7C29-689A-BC00-9D74-A35B357EBD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8" t="6225" r="-219" b="828"/>
          <a:stretch/>
        </p:blipFill>
        <p:spPr bwMode="auto">
          <a:xfrm>
            <a:off x="1" y="2425959"/>
            <a:ext cx="2882872" cy="1511560"/>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4" descr="India vs Bangladesh, Asia Cup 2023 Super 4: Shubman Gill's Ton Silver  Lining In India's Six-Run Defeat | Cricket News">
            <a:extLst>
              <a:ext uri="{FF2B5EF4-FFF2-40B4-BE49-F238E27FC236}">
                <a16:creationId xmlns:a16="http://schemas.microsoft.com/office/drawing/2014/main" id="{DA30EC5D-83B8-93A2-511A-05BB2F7AB9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30" r="8875"/>
          <a:stretch/>
        </p:blipFill>
        <p:spPr bwMode="auto">
          <a:xfrm>
            <a:off x="10942663" y="5772762"/>
            <a:ext cx="1100049" cy="1008590"/>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2" descr="ICC World Cup 2023 - Life comes full circle for Kuldeep Yadav against  England | ESPNcricinfo">
            <a:extLst>
              <a:ext uri="{FF2B5EF4-FFF2-40B4-BE49-F238E27FC236}">
                <a16:creationId xmlns:a16="http://schemas.microsoft.com/office/drawing/2014/main" id="{2EF69738-C4D3-427F-D244-89FCFF3E94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44" r="19107"/>
          <a:stretch/>
        </p:blipFill>
        <p:spPr bwMode="auto">
          <a:xfrm>
            <a:off x="-1" y="5771364"/>
            <a:ext cx="1078212" cy="1009988"/>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6" descr="Nepal thrash PNG to secure ODI status">
            <a:extLst>
              <a:ext uri="{FF2B5EF4-FFF2-40B4-BE49-F238E27FC236}">
                <a16:creationId xmlns:a16="http://schemas.microsoft.com/office/drawing/2014/main" id="{627736AD-8B54-4478-EB45-5B9B19E3436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59" r="7841"/>
          <a:stretch/>
        </p:blipFill>
        <p:spPr bwMode="auto">
          <a:xfrm>
            <a:off x="11053667" y="154544"/>
            <a:ext cx="989045" cy="852797"/>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10" descr="The Indian fortress: World record 25 straight unbeaten cricket series at  home | Cricket News - Times of India">
            <a:extLst>
              <a:ext uri="{FF2B5EF4-FFF2-40B4-BE49-F238E27FC236}">
                <a16:creationId xmlns:a16="http://schemas.microsoft.com/office/drawing/2014/main" id="{41122F36-2448-CF09-1F73-5D666A7C17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51" t="8877" r="54371" b="25092"/>
          <a:stretch/>
        </p:blipFill>
        <p:spPr bwMode="auto">
          <a:xfrm>
            <a:off x="52643" y="154544"/>
            <a:ext cx="1025568" cy="938702"/>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2" descr="Andrew McDonald pleased with Australia's ODI progress - 'We have challenged  ourselves with the structure of our team' | ESPNcricinfo">
            <a:extLst>
              <a:ext uri="{FF2B5EF4-FFF2-40B4-BE49-F238E27FC236}">
                <a16:creationId xmlns:a16="http://schemas.microsoft.com/office/drawing/2014/main" id="{E2C91171-69CE-D2BC-0CBC-21B51F21B12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245" r="10151"/>
          <a:stretch/>
        </p:blipFill>
        <p:spPr bwMode="auto">
          <a:xfrm>
            <a:off x="21866" y="4256833"/>
            <a:ext cx="1087122" cy="73143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861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4438347-AEEF-6337-CB91-3EF3554D1462}"/>
              </a:ext>
            </a:extLst>
          </p:cNvPr>
          <p:cNvPicPr>
            <a:picLocks noChangeAspect="1"/>
          </p:cNvPicPr>
          <p:nvPr/>
        </p:nvPicPr>
        <p:blipFill rotWithShape="1">
          <a:blip r:embed="rId3">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6BD9A955-2DE2-40F6-B519-6646D6B08AA1}"/>
              </a:ext>
            </a:extLst>
          </p:cNvPr>
          <p:cNvSpPr/>
          <p:nvPr/>
        </p:nvSpPr>
        <p:spPr>
          <a:xfrm>
            <a:off x="0" y="319314"/>
            <a:ext cx="12192000" cy="6183086"/>
          </a:xfrm>
          <a:prstGeom prst="roundRect">
            <a:avLst>
              <a:gd name="adj" fmla="val 50000"/>
            </a:avLst>
          </a:prstGeom>
          <a:solidFill>
            <a:schemeClr val="bg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4" descr="India vs Bangladesh, Asia Cup 2023 Super 4: Shubman Gill's Ton Silver  Lining In India's Six-Run Defeat | Cricket News">
            <a:extLst>
              <a:ext uri="{FF2B5EF4-FFF2-40B4-BE49-F238E27FC236}">
                <a16:creationId xmlns:a16="http://schemas.microsoft.com/office/drawing/2014/main" id="{DA30EC5D-83B8-93A2-511A-05BB2F7AB9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30" r="8875"/>
          <a:stretch/>
        </p:blipFill>
        <p:spPr bwMode="auto">
          <a:xfrm>
            <a:off x="50802" y="5792803"/>
            <a:ext cx="1100049" cy="1008590"/>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2" descr="ICC World Cup 2023 - Life comes full circle for Kuldeep Yadav against  England | ESPNcricinfo">
            <a:extLst>
              <a:ext uri="{FF2B5EF4-FFF2-40B4-BE49-F238E27FC236}">
                <a16:creationId xmlns:a16="http://schemas.microsoft.com/office/drawing/2014/main" id="{2EF69738-C4D3-427F-D244-89FCFF3E94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44" r="19107"/>
          <a:stretch/>
        </p:blipFill>
        <p:spPr bwMode="auto">
          <a:xfrm>
            <a:off x="35250" y="0"/>
            <a:ext cx="1078212" cy="1009988"/>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6" descr="Nepal thrash PNG to secure ODI status">
            <a:extLst>
              <a:ext uri="{FF2B5EF4-FFF2-40B4-BE49-F238E27FC236}">
                <a16:creationId xmlns:a16="http://schemas.microsoft.com/office/drawing/2014/main" id="{627736AD-8B54-4478-EB45-5B9B19E343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59" r="7841"/>
          <a:stretch/>
        </p:blipFill>
        <p:spPr bwMode="auto">
          <a:xfrm>
            <a:off x="11107225" y="5827403"/>
            <a:ext cx="989045" cy="852797"/>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9" descr="South Africa unveil squad for World Cup 2023">
            <a:extLst>
              <a:ext uri="{FF2B5EF4-FFF2-40B4-BE49-F238E27FC236}">
                <a16:creationId xmlns:a16="http://schemas.microsoft.com/office/drawing/2014/main" id="{E71E1CFA-788A-7502-B949-881E0EAE73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89" t="-1575" r="30894" b="1575"/>
          <a:stretch/>
        </p:blipFill>
        <p:spPr bwMode="auto">
          <a:xfrm>
            <a:off x="11111720" y="141514"/>
            <a:ext cx="1045030" cy="978329"/>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2" descr="Cricket bat vector illustration">
            <a:extLst>
              <a:ext uri="{FF2B5EF4-FFF2-40B4-BE49-F238E27FC236}">
                <a16:creationId xmlns:a16="http://schemas.microsoft.com/office/drawing/2014/main" id="{AC216D27-4DE8-B191-1E7A-7466269298B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13252071" y="-891856"/>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8485911-6F87-22FC-67D5-C58E5461BD14}"/>
                  </a:ext>
                </a:extLst>
              </p:cNvPr>
              <p:cNvGraphicFramePr>
                <a:graphicFrameLocks noChangeAspect="1"/>
              </p:cNvGraphicFramePr>
              <p:nvPr>
                <p:extLst>
                  <p:ext uri="{D42A27DB-BD31-4B8C-83A1-F6EECF244321}">
                    <p14:modId xmlns:p14="http://schemas.microsoft.com/office/powerpoint/2010/main" val="2203382581"/>
                  </p:ext>
                </p:extLst>
              </p:nvPr>
            </p:nvGraphicFramePr>
            <p:xfrm flipH="1">
              <a:off x="-914399" y="-1306701"/>
              <a:ext cx="1203766" cy="1230224"/>
            </p:xfrm>
            <a:graphic>
              <a:graphicData uri="http://schemas.microsoft.com/office/drawing/2017/model3d">
                <am3d:model3d r:embed="rId10">
                  <am3d:spPr>
                    <a:xfrm flipH="1">
                      <a:off x="0" y="0"/>
                      <a:ext cx="1203766" cy="1230224"/>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5305015" ay="-2661076" az="-5264167"/>
                    <am3d:postTrans dx="0" dy="0" dz="0"/>
                  </am3d:trans>
                  <am3d:raster rName="Office3DRenderer" rVer="16.0.8326">
                    <am3d:blip r:embed="rId11"/>
                  </am3d:raster>
                  <am3d:objViewport viewportSz="30028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8485911-6F87-22FC-67D5-C58E5461BD14}"/>
                  </a:ext>
                </a:extLst>
              </p:cNvPr>
              <p:cNvPicPr>
                <a:picLocks noGrp="1" noRot="1" noChangeAspect="1" noMove="1" noResize="1" noEditPoints="1" noAdjustHandles="1" noChangeArrowheads="1" noChangeShapeType="1" noCrop="1"/>
              </p:cNvPicPr>
              <p:nvPr/>
            </p:nvPicPr>
            <p:blipFill>
              <a:blip r:embed="rId11"/>
              <a:stretch>
                <a:fillRect/>
              </a:stretch>
            </p:blipFill>
            <p:spPr>
              <a:xfrm flipH="1">
                <a:off x="-914399" y="-1306701"/>
                <a:ext cx="1203766" cy="1230224"/>
              </a:xfrm>
              <a:prstGeom prst="rect">
                <a:avLst/>
              </a:prstGeom>
            </p:spPr>
          </p:pic>
        </mc:Fallback>
      </mc:AlternateContent>
      <p:pic>
        <p:nvPicPr>
          <p:cNvPr id="6" name="Picture 2" descr="Cricket bat vector illustration">
            <a:extLst>
              <a:ext uri="{FF2B5EF4-FFF2-40B4-BE49-F238E27FC236}">
                <a16:creationId xmlns:a16="http://schemas.microsoft.com/office/drawing/2014/main" id="{E8FDE9C3-CAC5-6606-A87D-F3A5044BF3E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83291" flipH="1">
            <a:off x="-6873740" y="-913336"/>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9D1A6850-126C-2DA1-9984-3D5285E7C982}"/>
                  </a:ext>
                </a:extLst>
              </p:cNvPr>
              <p:cNvGraphicFramePr>
                <a:graphicFrameLocks noChangeAspect="1"/>
              </p:cNvGraphicFramePr>
              <p:nvPr>
                <p:extLst>
                  <p:ext uri="{D42A27DB-BD31-4B8C-83A1-F6EECF244321}">
                    <p14:modId xmlns:p14="http://schemas.microsoft.com/office/powerpoint/2010/main" val="104429613"/>
                  </p:ext>
                </p:extLst>
              </p:nvPr>
            </p:nvGraphicFramePr>
            <p:xfrm>
              <a:off x="13140855" y="436500"/>
              <a:ext cx="863033" cy="882000"/>
            </p:xfrm>
            <a:graphic>
              <a:graphicData uri="http://schemas.microsoft.com/office/drawing/2017/model3d">
                <am3d:model3d r:embed="rId10">
                  <am3d:spPr>
                    <a:xfrm>
                      <a:off x="0" y="0"/>
                      <a:ext cx="863033" cy="882000"/>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6589583" ay="4054892" az="-6678403"/>
                    <am3d:postTrans dx="0" dy="0" dz="0"/>
                  </am3d:trans>
                  <am3d:raster rName="Office3DRenderer" rVer="16.0.8326">
                    <am3d:blip r:embed="rId12"/>
                  </am3d:raster>
                  <am3d:objViewport viewportSz="215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9D1A6850-126C-2DA1-9984-3D5285E7C982}"/>
                  </a:ext>
                </a:extLst>
              </p:cNvPr>
              <p:cNvPicPr>
                <a:picLocks noGrp="1" noRot="1" noChangeAspect="1" noMove="1" noResize="1" noEditPoints="1" noAdjustHandles="1" noChangeArrowheads="1" noChangeShapeType="1" noCrop="1"/>
              </p:cNvPicPr>
              <p:nvPr/>
            </p:nvPicPr>
            <p:blipFill>
              <a:blip r:embed="rId12"/>
              <a:stretch>
                <a:fillRect/>
              </a:stretch>
            </p:blipFill>
            <p:spPr>
              <a:xfrm>
                <a:off x="13140855" y="436500"/>
                <a:ext cx="863033" cy="882000"/>
              </a:xfrm>
              <a:prstGeom prst="rect">
                <a:avLst/>
              </a:prstGeom>
            </p:spPr>
          </p:pic>
        </mc:Fallback>
      </mc:AlternateContent>
      <p:pic>
        <p:nvPicPr>
          <p:cNvPr id="13" name="Picture 2" descr="Cricket bat vector illustration">
            <a:extLst>
              <a:ext uri="{FF2B5EF4-FFF2-40B4-BE49-F238E27FC236}">
                <a16:creationId xmlns:a16="http://schemas.microsoft.com/office/drawing/2014/main" id="{35DD8770-AC8F-A02D-8FAB-FE3A42EEBF5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13342893" y="2325734"/>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59D0AA9B-D0F4-5B05-6B07-A18ACE34AF69}"/>
                  </a:ext>
                </a:extLst>
              </p:cNvPr>
              <p:cNvGraphicFramePr>
                <a:graphicFrameLocks noChangeAspect="1"/>
              </p:cNvGraphicFramePr>
              <p:nvPr>
                <p:extLst>
                  <p:ext uri="{D42A27DB-BD31-4B8C-83A1-F6EECF244321}">
                    <p14:modId xmlns:p14="http://schemas.microsoft.com/office/powerpoint/2010/main" val="4100585726"/>
                  </p:ext>
                </p:extLst>
              </p:nvPr>
            </p:nvGraphicFramePr>
            <p:xfrm>
              <a:off x="-1006933" y="6733117"/>
              <a:ext cx="863033" cy="882000"/>
            </p:xfrm>
            <a:graphic>
              <a:graphicData uri="http://schemas.microsoft.com/office/drawing/2017/model3d">
                <am3d:model3d r:embed="rId10">
                  <am3d:spPr>
                    <a:xfrm>
                      <a:off x="0" y="0"/>
                      <a:ext cx="863033" cy="882000"/>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1936" ay="1077277" az="10774740"/>
                    <am3d:postTrans dx="0" dy="0" dz="0"/>
                  </am3d:trans>
                  <am3d:raster rName="Office3DRenderer" rVer="16.0.8326">
                    <am3d:blip r:embed="rId13"/>
                  </am3d:raster>
                  <am3d:objViewport viewportSz="215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59D0AA9B-D0F4-5B05-6B07-A18ACE34AF69}"/>
                  </a:ext>
                </a:extLst>
              </p:cNvPr>
              <p:cNvPicPr>
                <a:picLocks noGrp="1" noRot="1" noChangeAspect="1" noMove="1" noResize="1" noEditPoints="1" noAdjustHandles="1" noChangeArrowheads="1" noChangeShapeType="1" noCrop="1"/>
              </p:cNvPicPr>
              <p:nvPr/>
            </p:nvPicPr>
            <p:blipFill>
              <a:blip r:embed="rId13"/>
              <a:stretch>
                <a:fillRect/>
              </a:stretch>
            </p:blipFill>
            <p:spPr>
              <a:xfrm>
                <a:off x="-1006933" y="6733117"/>
                <a:ext cx="863033" cy="882000"/>
              </a:xfrm>
              <a:prstGeom prst="rect">
                <a:avLst/>
              </a:prstGeom>
            </p:spPr>
          </p:pic>
        </mc:Fallback>
      </mc:AlternateContent>
      <p:pic>
        <p:nvPicPr>
          <p:cNvPr id="16" name="Picture 2" descr="Cricket bat vector illustration">
            <a:extLst>
              <a:ext uri="{FF2B5EF4-FFF2-40B4-BE49-F238E27FC236}">
                <a16:creationId xmlns:a16="http://schemas.microsoft.com/office/drawing/2014/main" id="{D9979899-BEF2-2516-8185-2E55EB6823E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25727" flipH="1">
            <a:off x="-6884069" y="1910625"/>
            <a:ext cx="5448281" cy="70033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11D2B310-455D-38BE-A75E-ED3F935BC01A}"/>
                  </a:ext>
                </a:extLst>
              </p:cNvPr>
              <p:cNvGraphicFramePr>
                <a:graphicFrameLocks noChangeAspect="1"/>
              </p:cNvGraphicFramePr>
              <p:nvPr>
                <p:extLst>
                  <p:ext uri="{D42A27DB-BD31-4B8C-83A1-F6EECF244321}">
                    <p14:modId xmlns:p14="http://schemas.microsoft.com/office/powerpoint/2010/main" val="2987969174"/>
                  </p:ext>
                </p:extLst>
              </p:nvPr>
            </p:nvGraphicFramePr>
            <p:xfrm>
              <a:off x="9029038" y="7233474"/>
              <a:ext cx="863034" cy="882001"/>
            </p:xfrm>
            <a:graphic>
              <a:graphicData uri="http://schemas.microsoft.com/office/drawing/2017/model3d">
                <am3d:model3d r:embed="rId10">
                  <am3d:spPr>
                    <a:xfrm>
                      <a:off x="0" y="0"/>
                      <a:ext cx="863034" cy="88200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485278" ay="-1192801" az="166005"/>
                    <am3d:postTrans dx="0" dy="0" dz="0"/>
                  </am3d:trans>
                  <am3d:raster rName="Office3DRenderer" rVer="16.0.8326">
                    <am3d:blip r:embed="rId14"/>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11D2B310-455D-38BE-A75E-ED3F935BC01A}"/>
                  </a:ext>
                </a:extLst>
              </p:cNvPr>
              <p:cNvPicPr>
                <a:picLocks noGrp="1" noRot="1" noChangeAspect="1" noMove="1" noResize="1" noEditPoints="1" noAdjustHandles="1" noChangeArrowheads="1" noChangeShapeType="1" noCrop="1"/>
              </p:cNvPicPr>
              <p:nvPr/>
            </p:nvPicPr>
            <p:blipFill>
              <a:blip r:embed="rId14"/>
              <a:stretch>
                <a:fillRect/>
              </a:stretch>
            </p:blipFill>
            <p:spPr>
              <a:xfrm>
                <a:off x="9029038" y="7233474"/>
                <a:ext cx="863034" cy="882001"/>
              </a:xfrm>
              <a:prstGeom prst="rect">
                <a:avLst/>
              </a:prstGeom>
            </p:spPr>
          </p:pic>
        </mc:Fallback>
      </mc:AlternateContent>
      <p:pic>
        <p:nvPicPr>
          <p:cNvPr id="19" name="Picture 18">
            <a:extLst>
              <a:ext uri="{FF2B5EF4-FFF2-40B4-BE49-F238E27FC236}">
                <a16:creationId xmlns:a16="http://schemas.microsoft.com/office/drawing/2014/main" id="{22705A72-8D83-61EA-CB8B-93B2C4077188}"/>
              </a:ext>
            </a:extLst>
          </p:cNvPr>
          <p:cNvPicPr>
            <a:picLocks noChangeAspect="1"/>
          </p:cNvPicPr>
          <p:nvPr/>
        </p:nvPicPr>
        <p:blipFill>
          <a:blip r:embed="rId15"/>
          <a:stretch>
            <a:fillRect/>
          </a:stretch>
        </p:blipFill>
        <p:spPr>
          <a:xfrm>
            <a:off x="1241673" y="796555"/>
            <a:ext cx="8526214" cy="5204757"/>
          </a:xfrm>
          <a:prstGeom prst="rect">
            <a:avLst/>
          </a:prstGeom>
        </p:spPr>
      </p:pic>
      <p:pic>
        <p:nvPicPr>
          <p:cNvPr id="11" name="Picture 10" descr="The Indian fortress: World record 25 straight unbeaten cricket series at  home | Cricket News - Times of India">
            <a:extLst>
              <a:ext uri="{FF2B5EF4-FFF2-40B4-BE49-F238E27FC236}">
                <a16:creationId xmlns:a16="http://schemas.microsoft.com/office/drawing/2014/main" id="{59CF6C2D-0E24-15F1-1AC1-C020B698867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976" t="32711" r="2944" b="36407"/>
          <a:stretch/>
        </p:blipFill>
        <p:spPr bwMode="auto">
          <a:xfrm>
            <a:off x="3779613" y="5816218"/>
            <a:ext cx="4349012" cy="838625"/>
          </a:xfrm>
          <a:prstGeom prst="roundRect">
            <a:avLst/>
          </a:prstGeom>
          <a:noFill/>
          <a:extLst>
            <a:ext uri="{909E8E84-426E-40DD-AFC4-6F175D3DCCD1}">
              <a14:hiddenFill xmlns:a14="http://schemas.microsoft.com/office/drawing/2010/main">
                <a:solidFill>
                  <a:srgbClr val="FFFFFF"/>
                </a:solidFill>
              </a14:hiddenFill>
            </a:ext>
          </a:extLst>
        </p:spPr>
      </p:pic>
      <p:pic>
        <p:nvPicPr>
          <p:cNvPr id="4098" name="Picture 2" descr="Andrew McDonald pleased with Australia's ODI progress - 'We have challenged  ourselves with the structure of our team' | ESPNcricinfo">
            <a:extLst>
              <a:ext uri="{FF2B5EF4-FFF2-40B4-BE49-F238E27FC236}">
                <a16:creationId xmlns:a16="http://schemas.microsoft.com/office/drawing/2014/main" id="{7EAFF829-3529-F6E8-09D8-8D0431C70E7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245" r="10151"/>
          <a:stretch/>
        </p:blipFill>
        <p:spPr bwMode="auto">
          <a:xfrm>
            <a:off x="6865674" y="1091265"/>
            <a:ext cx="4768561" cy="320837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916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1306EFE-1C4F-C037-1387-E3B1DA16791B}"/>
              </a:ext>
            </a:extLst>
          </p:cNvPr>
          <p:cNvSpPr/>
          <p:nvPr/>
        </p:nvSpPr>
        <p:spPr>
          <a:xfrm>
            <a:off x="0" y="0"/>
            <a:ext cx="12192000" cy="6858000"/>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D3BDC3E-939B-B49F-E2E4-A2E58C8E1325}"/>
              </a:ext>
            </a:extLst>
          </p:cNvPr>
          <p:cNvSpPr/>
          <p:nvPr/>
        </p:nvSpPr>
        <p:spPr>
          <a:xfrm>
            <a:off x="0" y="-112295"/>
            <a:ext cx="12192000" cy="6929719"/>
          </a:xfrm>
          <a:prstGeom prst="rect">
            <a:avLst/>
          </a:prstGeom>
          <a:solidFill>
            <a:schemeClr val="bg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ICC World Cup 2023 - Life comes full circle for Kuldeep Yadav against  England | ESPNcricinfo">
            <a:extLst>
              <a:ext uri="{FF2B5EF4-FFF2-40B4-BE49-F238E27FC236}">
                <a16:creationId xmlns:a16="http://schemas.microsoft.com/office/drawing/2014/main" id="{24E6E9B7-812C-C871-05BC-195362D6A8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44" r="19107"/>
          <a:stretch/>
        </p:blipFill>
        <p:spPr bwMode="auto">
          <a:xfrm>
            <a:off x="12699797" y="4595370"/>
            <a:ext cx="1676523" cy="1570441"/>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India vs Bangladesh, Asia Cup 2023 Super 4: Shubman Gill's Ton Silver  Lining In India's Six-Run Defeat | Cricket News">
            <a:extLst>
              <a:ext uri="{FF2B5EF4-FFF2-40B4-BE49-F238E27FC236}">
                <a16:creationId xmlns:a16="http://schemas.microsoft.com/office/drawing/2014/main" id="{640E3D65-6FE5-A558-8EA0-63A83B7FA8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30" r="8875"/>
          <a:stretch/>
        </p:blipFill>
        <p:spPr bwMode="auto">
          <a:xfrm>
            <a:off x="-2378927" y="1559145"/>
            <a:ext cx="1932302"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Nepal thrash PNG to secure ODI status">
            <a:extLst>
              <a:ext uri="{FF2B5EF4-FFF2-40B4-BE49-F238E27FC236}">
                <a16:creationId xmlns:a16="http://schemas.microsoft.com/office/drawing/2014/main" id="{F33DDA1D-0E79-68D8-74CC-4EE6CAEA80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59" r="7841"/>
          <a:stretch/>
        </p:blipFill>
        <p:spPr bwMode="auto">
          <a:xfrm>
            <a:off x="-2252217" y="-363511"/>
            <a:ext cx="2054700" cy="177165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South Africa unveil squad for World Cup 2023">
            <a:extLst>
              <a:ext uri="{FF2B5EF4-FFF2-40B4-BE49-F238E27FC236}">
                <a16:creationId xmlns:a16="http://schemas.microsoft.com/office/drawing/2014/main" id="{21D771FF-1165-B718-BB93-313767A5916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89" t="-1575" r="30894" b="1575"/>
          <a:stretch/>
        </p:blipFill>
        <p:spPr bwMode="auto">
          <a:xfrm>
            <a:off x="13037770" y="2003558"/>
            <a:ext cx="1709299" cy="16002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The Indian fortress: World record 25 straight unbeaten cricket series at  home | Cricket News - Times of India">
            <a:extLst>
              <a:ext uri="{FF2B5EF4-FFF2-40B4-BE49-F238E27FC236}">
                <a16:creationId xmlns:a16="http://schemas.microsoft.com/office/drawing/2014/main" id="{BAA4A664-A1F4-F8C7-6F8F-644B63B48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51" t="8877" r="54371" b="25092"/>
          <a:stretch/>
        </p:blipFill>
        <p:spPr bwMode="auto">
          <a:xfrm>
            <a:off x="-2355903" y="4098002"/>
            <a:ext cx="1546040" cy="1415090"/>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C183F5-857A-F861-08FE-037CFDCEB0D8}"/>
              </a:ext>
            </a:extLst>
          </p:cNvPr>
          <p:cNvSpPr txBox="1"/>
          <p:nvPr/>
        </p:nvSpPr>
        <p:spPr>
          <a:xfrm>
            <a:off x="-197517" y="-273764"/>
            <a:ext cx="12389517" cy="1446550"/>
          </a:xfrm>
          <a:prstGeom prst="rect">
            <a:avLst/>
          </a:prstGeom>
          <a:noFill/>
          <a:ln>
            <a:noFill/>
          </a:ln>
          <a:effectLst>
            <a:outerShdw blurRad="107950" dist="12700" dir="5400000" algn="ctr">
              <a:srgbClr val="000000"/>
            </a:outerShdw>
          </a:effectLst>
        </p:spPr>
        <p:txBody>
          <a:bodyPr wrap="square" rtlCol="0">
            <a:spAutoFit/>
          </a:bodyPr>
          <a:lstStyle/>
          <a:p>
            <a:pPr algn="ctr"/>
            <a:r>
              <a:rPr lang="en-GB" sz="8800" dirty="0">
                <a:solidFill>
                  <a:schemeClr val="bg1"/>
                </a:solidFill>
                <a:latin typeface="Tw Cen MT Condensed Extra Bold" panose="020F0502020204030204" pitchFamily="34" charset="0"/>
              </a:rPr>
              <a:t>Dream Team</a:t>
            </a:r>
            <a:endParaRPr lang="en-GB" sz="1050" dirty="0">
              <a:solidFill>
                <a:schemeClr val="bg1"/>
              </a:solidFill>
              <a:latin typeface="Tw Cen MT Condensed Extra Bold" panose="020F0502020204030204" pitchFamily="34" charset="0"/>
            </a:endParaRPr>
          </a:p>
        </p:txBody>
      </p:sp>
      <p:pic>
        <p:nvPicPr>
          <p:cNvPr id="3074" name="Picture 2" descr="Cricket bat vector illustration">
            <a:extLst>
              <a:ext uri="{FF2B5EF4-FFF2-40B4-BE49-F238E27FC236}">
                <a16:creationId xmlns:a16="http://schemas.microsoft.com/office/drawing/2014/main" id="{56EE479B-D2E7-2303-1D13-AF2026FC730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1556254" y="-1576029"/>
            <a:ext cx="9076170" cy="11666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ricket bat vector illustration">
            <a:extLst>
              <a:ext uri="{FF2B5EF4-FFF2-40B4-BE49-F238E27FC236}">
                <a16:creationId xmlns:a16="http://schemas.microsoft.com/office/drawing/2014/main" id="{096E0D9E-3C9B-0952-E322-1F027AD0CE6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25619" flipH="1">
            <a:off x="1671378" y="-315135"/>
            <a:ext cx="9075801" cy="116662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1F3B915B-941A-9AE7-0540-35822D64951A}"/>
                  </a:ext>
                </a:extLst>
              </p:cNvPr>
              <p:cNvGraphicFramePr>
                <a:graphicFrameLocks noChangeAspect="1"/>
              </p:cNvGraphicFramePr>
              <p:nvPr>
                <p:extLst>
                  <p:ext uri="{D42A27DB-BD31-4B8C-83A1-F6EECF244321}">
                    <p14:modId xmlns:p14="http://schemas.microsoft.com/office/powerpoint/2010/main" val="2112871285"/>
                  </p:ext>
                </p:extLst>
              </p:nvPr>
            </p:nvGraphicFramePr>
            <p:xfrm>
              <a:off x="10938922" y="3335879"/>
              <a:ext cx="1255413" cy="1255415"/>
            </p:xfrm>
            <a:graphic>
              <a:graphicData uri="http://schemas.microsoft.com/office/drawing/2017/model3d">
                <am3d:model3d r:embed="rId11">
                  <am3d:spPr>
                    <a:xfrm>
                      <a:off x="0" y="0"/>
                      <a:ext cx="1255413" cy="1255415"/>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7656587" ay="2763238" az="8216165"/>
                    <am3d:postTrans dx="0" dy="0" dz="0"/>
                  </am3d:trans>
                  <am3d:raster rName="Office3DRenderer" rVer="16.0.8326">
                    <am3d:blip r:embed="rId12"/>
                  </am3d:raster>
                  <am3d:objViewport viewportSz="31316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1F3B915B-941A-9AE7-0540-35822D64951A}"/>
                  </a:ext>
                </a:extLst>
              </p:cNvPr>
              <p:cNvPicPr>
                <a:picLocks noGrp="1" noRot="1" noChangeAspect="1" noMove="1" noResize="1" noEditPoints="1" noAdjustHandles="1" noChangeArrowheads="1" noChangeShapeType="1" noCrop="1"/>
              </p:cNvPicPr>
              <p:nvPr/>
            </p:nvPicPr>
            <p:blipFill>
              <a:blip r:embed="rId12"/>
              <a:stretch>
                <a:fillRect/>
              </a:stretch>
            </p:blipFill>
            <p:spPr>
              <a:xfrm>
                <a:off x="10938922" y="3335879"/>
                <a:ext cx="1255413" cy="1255415"/>
              </a:xfrm>
              <a:prstGeom prst="rect">
                <a:avLst/>
              </a:prstGeom>
            </p:spPr>
          </p:pic>
        </mc:Fallback>
      </mc:AlternateContent>
      <p:pic>
        <p:nvPicPr>
          <p:cNvPr id="8" name="Picture 2" descr="Cricket bat vector illustration">
            <a:extLst>
              <a:ext uri="{FF2B5EF4-FFF2-40B4-BE49-F238E27FC236}">
                <a16:creationId xmlns:a16="http://schemas.microsoft.com/office/drawing/2014/main" id="{4C47C551-DA87-9129-9A58-1F8DC153357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18117124" flipH="1">
            <a:off x="7072051" y="4197968"/>
            <a:ext cx="7127632" cy="91620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19B76229-C1E0-95F4-599C-A43B62F557D8}"/>
                  </a:ext>
                </a:extLst>
              </p:cNvPr>
              <p:cNvGraphicFramePr>
                <a:graphicFrameLocks noChangeAspect="1"/>
              </p:cNvGraphicFramePr>
              <p:nvPr>
                <p:extLst>
                  <p:ext uri="{D42A27DB-BD31-4B8C-83A1-F6EECF244321}">
                    <p14:modId xmlns:p14="http://schemas.microsoft.com/office/powerpoint/2010/main" val="3503582116"/>
                  </p:ext>
                </p:extLst>
              </p:nvPr>
            </p:nvGraphicFramePr>
            <p:xfrm>
              <a:off x="135463" y="5121782"/>
              <a:ext cx="1235528" cy="1262681"/>
            </p:xfrm>
            <a:graphic>
              <a:graphicData uri="http://schemas.microsoft.com/office/drawing/2017/model3d">
                <am3d:model3d r:embed="rId11">
                  <am3d:spPr>
                    <a:xfrm>
                      <a:off x="0" y="0"/>
                      <a:ext cx="1235528" cy="126268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81936" ay="1077277" az="10774740"/>
                    <am3d:postTrans dx="0" dy="0" dz="0"/>
                  </am3d:trans>
                  <am3d:raster rName="Office3DRenderer" rVer="16.0.8326">
                    <am3d:blip r:embed="rId13"/>
                  </am3d:raster>
                  <am3d:objViewport viewportSz="29681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19B76229-C1E0-95F4-599C-A43B62F557D8}"/>
                  </a:ext>
                </a:extLst>
              </p:cNvPr>
              <p:cNvPicPr>
                <a:picLocks noGrp="1" noRot="1" noChangeAspect="1" noMove="1" noResize="1" noEditPoints="1" noAdjustHandles="1" noChangeArrowheads="1" noChangeShapeType="1" noCrop="1"/>
              </p:cNvPicPr>
              <p:nvPr/>
            </p:nvPicPr>
            <p:blipFill>
              <a:blip r:embed="rId13"/>
              <a:stretch>
                <a:fillRect/>
              </a:stretch>
            </p:blipFill>
            <p:spPr>
              <a:xfrm>
                <a:off x="135463" y="5121782"/>
                <a:ext cx="1235528" cy="1262681"/>
              </a:xfrm>
              <a:prstGeom prst="rect">
                <a:avLst/>
              </a:prstGeom>
            </p:spPr>
          </p:pic>
        </mc:Fallback>
      </mc:AlternateContent>
      <p:pic>
        <p:nvPicPr>
          <p:cNvPr id="13" name="Picture 2" descr="Cricket bat vector illustration">
            <a:extLst>
              <a:ext uri="{FF2B5EF4-FFF2-40B4-BE49-F238E27FC236}">
                <a16:creationId xmlns:a16="http://schemas.microsoft.com/office/drawing/2014/main" id="{03E7FA12-21FA-9240-8A75-5656725A843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668" b="93930" l="8830" r="89528">
                        <a14:foregroundMark x1="14990" y1="91214" x2="14990" y2="91214"/>
                        <a14:foregroundMark x1="79671" y1="7668" x2="79671" y2="7668"/>
                        <a14:foregroundMark x1="19097" y1="93930" x2="19097" y2="93930"/>
                        <a14:foregroundMark x1="8830" y1="88019" x2="8830" y2="88019"/>
                      </a14:backgroundRemoval>
                    </a14:imgEffect>
                  </a14:imgLayer>
                </a14:imgProps>
              </a:ext>
              <a:ext uri="{28A0092B-C50C-407E-A947-70E740481C1C}">
                <a14:useLocalDpi xmlns:a14="http://schemas.microsoft.com/office/drawing/2010/main" val="0"/>
              </a:ext>
            </a:extLst>
          </a:blip>
          <a:srcRect/>
          <a:stretch>
            <a:fillRect/>
          </a:stretch>
        </p:blipFill>
        <p:spPr bwMode="auto">
          <a:xfrm rot="7325727" flipH="1">
            <a:off x="1678641" y="-4105152"/>
            <a:ext cx="8952577" cy="11507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2566059E-241E-0603-63EB-C687B66872DD}"/>
                  </a:ext>
                </a:extLst>
              </p:cNvPr>
              <p:cNvGraphicFramePr>
                <a:graphicFrameLocks noChangeAspect="1"/>
              </p:cNvGraphicFramePr>
              <p:nvPr>
                <p:extLst>
                  <p:ext uri="{D42A27DB-BD31-4B8C-83A1-F6EECF244321}">
                    <p14:modId xmlns:p14="http://schemas.microsoft.com/office/powerpoint/2010/main" val="4238637591"/>
                  </p:ext>
                </p:extLst>
              </p:nvPr>
            </p:nvGraphicFramePr>
            <p:xfrm>
              <a:off x="14451660" y="6026366"/>
              <a:ext cx="863034" cy="882001"/>
            </p:xfrm>
            <a:graphic>
              <a:graphicData uri="http://schemas.microsoft.com/office/drawing/2017/model3d">
                <am3d:model3d r:embed="rId11">
                  <am3d:spPr>
                    <a:xfrm>
                      <a:off x="0" y="0"/>
                      <a:ext cx="863034" cy="88200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485278" ay="-1192801" az="166005"/>
                    <am3d:postTrans dx="0" dy="0" dz="0"/>
                  </am3d:trans>
                  <am3d:raster rName="Office3DRenderer" rVer="16.0.8326">
                    <am3d:blip r:embed="rId14"/>
                  </am3d:raster>
                  <am3d:objViewport viewportSz="215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2566059E-241E-0603-63EB-C687B66872DD}"/>
                  </a:ext>
                </a:extLst>
              </p:cNvPr>
              <p:cNvPicPr>
                <a:picLocks noGrp="1" noRot="1" noChangeAspect="1" noMove="1" noResize="1" noEditPoints="1" noAdjustHandles="1" noChangeArrowheads="1" noChangeShapeType="1" noCrop="1"/>
              </p:cNvPicPr>
              <p:nvPr/>
            </p:nvPicPr>
            <p:blipFill>
              <a:blip r:embed="rId14"/>
              <a:stretch>
                <a:fillRect/>
              </a:stretch>
            </p:blipFill>
            <p:spPr>
              <a:xfrm>
                <a:off x="14451660" y="6026366"/>
                <a:ext cx="863034" cy="882001"/>
              </a:xfrm>
              <a:prstGeom prst="rect">
                <a:avLst/>
              </a:prstGeom>
            </p:spPr>
          </p:pic>
        </mc:Fallback>
      </mc:AlternateContent>
      <p:sp>
        <p:nvSpPr>
          <p:cNvPr id="16" name="TextBox 15">
            <a:extLst>
              <a:ext uri="{FF2B5EF4-FFF2-40B4-BE49-F238E27FC236}">
                <a16:creationId xmlns:a16="http://schemas.microsoft.com/office/drawing/2014/main" id="{7A47F96F-9746-FCB3-E147-5AF53EC4F885}"/>
              </a:ext>
            </a:extLst>
          </p:cNvPr>
          <p:cNvSpPr txBox="1"/>
          <p:nvPr/>
        </p:nvSpPr>
        <p:spPr>
          <a:xfrm>
            <a:off x="116147" y="1165820"/>
            <a:ext cx="8593611" cy="1569660"/>
          </a:xfrm>
          <a:prstGeom prst="rect">
            <a:avLst/>
          </a:prstGeom>
          <a:noFill/>
        </p:spPr>
        <p:txBody>
          <a:bodyPr wrap="square" rtlCol="0">
            <a:spAutoFit/>
          </a:bodyPr>
          <a:lstStyle/>
          <a:p>
            <a:pPr algn="ctr"/>
            <a:r>
              <a:rPr lang="en-GB" sz="2400" dirty="0">
                <a:latin typeface="Tw Cen MT Condensed Extra Bold" panose="020B0803020202020204" pitchFamily="34" charset="0"/>
              </a:rPr>
              <a:t>Batting Average (Average runs in an inning) &gt; 35</a:t>
            </a:r>
          </a:p>
          <a:p>
            <a:pPr algn="ctr"/>
            <a:r>
              <a:rPr lang="en-GB" sz="2400" dirty="0">
                <a:latin typeface="Tw Cen MT Condensed Extra Bold" panose="020B0803020202020204" pitchFamily="34" charset="0"/>
              </a:rPr>
              <a:t>Strike Rate (Number of runs per 100 balls) &gt; 90</a:t>
            </a:r>
          </a:p>
          <a:p>
            <a:pPr algn="ctr"/>
            <a:r>
              <a:rPr lang="en-GB" sz="2400" dirty="0">
                <a:latin typeface="Tw Cen MT Condensed Extra Bold" panose="020B0803020202020204" pitchFamily="34" charset="0"/>
              </a:rPr>
              <a:t>Innings Batted (Total Innings Batted) &gt; 15</a:t>
            </a:r>
          </a:p>
          <a:p>
            <a:pPr algn="ctr"/>
            <a:r>
              <a:rPr lang="en-GB" sz="2400" dirty="0" err="1">
                <a:latin typeface="Tw Cen MT Condensed Extra Bold" panose="020B0803020202020204" pitchFamily="34" charset="0"/>
              </a:rPr>
              <a:t>Boundry</a:t>
            </a:r>
            <a:r>
              <a:rPr lang="en-GB" sz="2400" dirty="0">
                <a:latin typeface="Tw Cen MT Condensed Extra Bold" panose="020B0803020202020204" pitchFamily="34" charset="0"/>
              </a:rPr>
              <a:t> % (Percentage of runs scored as a boundary) &gt; 40</a:t>
            </a:r>
          </a:p>
        </p:txBody>
      </p:sp>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5D507CD8-32BA-0059-1EDF-81138850C6C2}"/>
                  </a:ext>
                </a:extLst>
              </p:cNvPr>
              <p:cNvGraphicFramePr>
                <a:graphicFrameLocks noChangeAspect="1"/>
              </p:cNvGraphicFramePr>
              <p:nvPr>
                <p:extLst>
                  <p:ext uri="{D42A27DB-BD31-4B8C-83A1-F6EECF244321}">
                    <p14:modId xmlns:p14="http://schemas.microsoft.com/office/powerpoint/2010/main" val="1391803039"/>
                  </p:ext>
                </p:extLst>
              </p:nvPr>
            </p:nvGraphicFramePr>
            <p:xfrm flipH="1">
              <a:off x="211600" y="1270809"/>
              <a:ext cx="1216387" cy="1197381"/>
            </p:xfrm>
            <a:graphic>
              <a:graphicData uri="http://schemas.microsoft.com/office/drawing/2017/model3d">
                <am3d:model3d r:embed="rId11">
                  <am3d:spPr>
                    <a:xfrm flipH="1">
                      <a:off x="0" y="0"/>
                      <a:ext cx="1216387" cy="1197381"/>
                    </a:xfrm>
                    <a:prstGeom prst="rect">
                      <a:avLst/>
                    </a:prstGeom>
                  </am3d:spPr>
                  <am3d:camera>
                    <am3d:pos x="0" y="0" z="74146634"/>
                    <am3d:up dx="0" dy="36000000" dz="0"/>
                    <am3d:lookAt x="0" y="0" z="0"/>
                    <am3d:perspective fov="2700000"/>
                  </am3d:camera>
                  <am3d:trans>
                    <am3d:meterPerModelUnit n="1040064" d="1000000"/>
                    <am3d:preTrans dx="0" dy="0" dz="1"/>
                    <am3d:scale>
                      <am3d:sx n="1000000" d="1000000"/>
                      <am3d:sy n="1000000" d="1000000"/>
                      <am3d:sz n="1000000" d="1000000"/>
                    </am3d:scale>
                    <am3d:rot ax="-10284560" ay="-3184179" az="10386857"/>
                    <am3d:postTrans dx="0" dy="0" dz="0"/>
                  </am3d:trans>
                  <am3d:raster rName="Office3DRenderer" rVer="16.0.8326">
                    <am3d:blip r:embed="rId15"/>
                  </am3d:raster>
                  <am3d:objViewport viewportSz="30409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5D507CD8-32BA-0059-1EDF-81138850C6C2}"/>
                  </a:ext>
                </a:extLst>
              </p:cNvPr>
              <p:cNvPicPr>
                <a:picLocks noGrp="1" noRot="1" noChangeAspect="1" noMove="1" noResize="1" noEditPoints="1" noAdjustHandles="1" noChangeArrowheads="1" noChangeShapeType="1" noCrop="1"/>
              </p:cNvPicPr>
              <p:nvPr/>
            </p:nvPicPr>
            <p:blipFill>
              <a:blip r:embed="rId15"/>
              <a:stretch>
                <a:fillRect/>
              </a:stretch>
            </p:blipFill>
            <p:spPr>
              <a:xfrm flipH="1">
                <a:off x="211600" y="1270809"/>
                <a:ext cx="1216387" cy="1197381"/>
              </a:xfrm>
              <a:prstGeom prst="rect">
                <a:avLst/>
              </a:prstGeom>
            </p:spPr>
          </p:pic>
        </mc:Fallback>
      </mc:AlternateContent>
      <p:sp>
        <p:nvSpPr>
          <p:cNvPr id="17" name="TextBox 16">
            <a:extLst>
              <a:ext uri="{FF2B5EF4-FFF2-40B4-BE49-F238E27FC236}">
                <a16:creationId xmlns:a16="http://schemas.microsoft.com/office/drawing/2014/main" id="{F152ACDC-3A58-B2E3-C6F2-64492D2EBF79}"/>
              </a:ext>
            </a:extLst>
          </p:cNvPr>
          <p:cNvSpPr txBox="1"/>
          <p:nvPr/>
        </p:nvSpPr>
        <p:spPr>
          <a:xfrm>
            <a:off x="-5554153" y="2782111"/>
            <a:ext cx="4297347" cy="523220"/>
          </a:xfrm>
          <a:prstGeom prst="rect">
            <a:avLst/>
          </a:prstGeom>
          <a:noFill/>
        </p:spPr>
        <p:txBody>
          <a:bodyPr wrap="square" rtlCol="0">
            <a:spAutoFit/>
          </a:bodyPr>
          <a:lstStyle/>
          <a:p>
            <a:pPr algn="ctr"/>
            <a:r>
              <a:rPr lang="en-GB" sz="2800" dirty="0">
                <a:latin typeface="Tw Cen MT Condensed Extra Bold" panose="020B0803020202020204" pitchFamily="34" charset="0"/>
              </a:rPr>
              <a:t>Decisions and strategies</a:t>
            </a:r>
          </a:p>
        </p:txBody>
      </p:sp>
      <p:sp>
        <p:nvSpPr>
          <p:cNvPr id="18" name="TextBox 17">
            <a:extLst>
              <a:ext uri="{FF2B5EF4-FFF2-40B4-BE49-F238E27FC236}">
                <a16:creationId xmlns:a16="http://schemas.microsoft.com/office/drawing/2014/main" id="{8075E921-B256-852C-4D2B-5E7B83E0244A}"/>
              </a:ext>
            </a:extLst>
          </p:cNvPr>
          <p:cNvSpPr txBox="1"/>
          <p:nvPr/>
        </p:nvSpPr>
        <p:spPr>
          <a:xfrm>
            <a:off x="-4830440" y="6732900"/>
            <a:ext cx="4297347" cy="954107"/>
          </a:xfrm>
          <a:prstGeom prst="rect">
            <a:avLst/>
          </a:prstGeom>
          <a:noFill/>
        </p:spPr>
        <p:txBody>
          <a:bodyPr wrap="square" rtlCol="0">
            <a:spAutoFit/>
          </a:bodyPr>
          <a:lstStyle/>
          <a:p>
            <a:pPr algn="ctr"/>
            <a:r>
              <a:rPr lang="en-GB" sz="2800" dirty="0">
                <a:latin typeface="Tw Cen MT Condensed Extra Bold" panose="020B0803020202020204" pitchFamily="34" charset="0"/>
              </a:rPr>
              <a:t>Relevant, Quality Data</a:t>
            </a:r>
          </a:p>
          <a:p>
            <a:pPr algn="ctr"/>
            <a:r>
              <a:rPr lang="en-GB" sz="2800" dirty="0">
                <a:latin typeface="Tw Cen MT Condensed Extra Bold" panose="020B0803020202020204" pitchFamily="34" charset="0"/>
              </a:rPr>
              <a:t>Biases, Unforeseen Factors</a:t>
            </a:r>
          </a:p>
        </p:txBody>
      </p:sp>
      <p:sp>
        <p:nvSpPr>
          <p:cNvPr id="19" name="TextBox 18">
            <a:extLst>
              <a:ext uri="{FF2B5EF4-FFF2-40B4-BE49-F238E27FC236}">
                <a16:creationId xmlns:a16="http://schemas.microsoft.com/office/drawing/2014/main" id="{9F410A57-225F-9EC4-720A-6BE2271EEE91}"/>
              </a:ext>
            </a:extLst>
          </p:cNvPr>
          <p:cNvSpPr txBox="1"/>
          <p:nvPr/>
        </p:nvSpPr>
        <p:spPr>
          <a:xfrm>
            <a:off x="1255874" y="5002737"/>
            <a:ext cx="7805747" cy="1631216"/>
          </a:xfrm>
          <a:prstGeom prst="rect">
            <a:avLst/>
          </a:prstGeom>
          <a:noFill/>
        </p:spPr>
        <p:txBody>
          <a:bodyPr wrap="square" rtlCol="0">
            <a:spAutoFit/>
          </a:bodyPr>
          <a:lstStyle/>
          <a:p>
            <a:pPr algn="ctr"/>
            <a:r>
              <a:rPr lang="en-GB" sz="2000" dirty="0">
                <a:latin typeface="Tw Cen MT Condensed Extra Bold" panose="020B0803020202020204" pitchFamily="34" charset="0"/>
              </a:rPr>
              <a:t>Batting Average (Average runs in an inning) &gt; 30</a:t>
            </a:r>
          </a:p>
          <a:p>
            <a:pPr algn="ctr"/>
            <a:r>
              <a:rPr lang="en-GB" sz="2000" dirty="0">
                <a:latin typeface="Tw Cen MT Condensed Extra Bold" panose="020B0803020202020204" pitchFamily="34" charset="0"/>
              </a:rPr>
              <a:t>Strike Rate (Number of runs per 100 balls) &gt; 100</a:t>
            </a:r>
          </a:p>
          <a:p>
            <a:pPr algn="ctr"/>
            <a:r>
              <a:rPr lang="en-GB" sz="2000" dirty="0">
                <a:latin typeface="Tw Cen MT Condensed Extra Bold" panose="020B0803020202020204" pitchFamily="34" charset="0"/>
              </a:rPr>
              <a:t>Innings Batted (Total Innings Batted) &gt; 10</a:t>
            </a:r>
          </a:p>
          <a:p>
            <a:pPr algn="ctr"/>
            <a:r>
              <a:rPr lang="en-GB" sz="2000" dirty="0">
                <a:latin typeface="Tw Cen MT Condensed Extra Bold" panose="020B0803020202020204" pitchFamily="34" charset="0"/>
              </a:rPr>
              <a:t>Av Balls faced (Average balls faced by the batter in an innings) &gt; 15</a:t>
            </a:r>
          </a:p>
          <a:p>
            <a:pPr algn="ctr"/>
            <a:r>
              <a:rPr lang="en-GB" sz="2000" dirty="0">
                <a:latin typeface="Tw Cen MT Condensed Extra Bold" panose="020B0803020202020204" pitchFamily="34" charset="0"/>
              </a:rPr>
              <a:t>Innings Bowled (Total Innings bowled) &gt; 5</a:t>
            </a:r>
          </a:p>
        </p:txBody>
      </p:sp>
      <p:pic>
        <p:nvPicPr>
          <p:cNvPr id="20" name="Picture 2" descr="Andrew McDonald pleased with Australia's ODI progress - 'We have challenged  ourselves with the structure of our team' | ESPNcricinfo">
            <a:extLst>
              <a:ext uri="{FF2B5EF4-FFF2-40B4-BE49-F238E27FC236}">
                <a16:creationId xmlns:a16="http://schemas.microsoft.com/office/drawing/2014/main" id="{62EFACAC-70A3-0D52-E724-4509BB91941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245" r="10151"/>
          <a:stretch/>
        </p:blipFill>
        <p:spPr bwMode="auto">
          <a:xfrm>
            <a:off x="12444287" y="-688701"/>
            <a:ext cx="1932302" cy="1300086"/>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B81119-1487-6E8B-7AD7-E421110171DC}"/>
              </a:ext>
            </a:extLst>
          </p:cNvPr>
          <p:cNvSpPr txBox="1"/>
          <p:nvPr/>
        </p:nvSpPr>
        <p:spPr>
          <a:xfrm>
            <a:off x="3430883" y="1658915"/>
            <a:ext cx="13703968" cy="584775"/>
          </a:xfrm>
          <a:prstGeom prst="rect">
            <a:avLst/>
          </a:prstGeom>
          <a:noFill/>
        </p:spPr>
        <p:txBody>
          <a:bodyPr wrap="square">
            <a:spAutoFit/>
          </a:bodyPr>
          <a:lstStyle/>
          <a:p>
            <a:pPr algn="ctr"/>
            <a:r>
              <a:rPr lang="en-GB" sz="3200" dirty="0">
                <a:solidFill>
                  <a:schemeClr val="bg1"/>
                </a:solidFill>
                <a:latin typeface="Tw Cen MT Condensed Extra Bold" panose="020B0803020202020204" pitchFamily="34" charset="0"/>
              </a:rPr>
              <a:t>OPENERS</a:t>
            </a:r>
          </a:p>
        </p:txBody>
      </p:sp>
      <p:sp>
        <p:nvSpPr>
          <p:cNvPr id="10" name="TextBox 9">
            <a:extLst>
              <a:ext uri="{FF2B5EF4-FFF2-40B4-BE49-F238E27FC236}">
                <a16:creationId xmlns:a16="http://schemas.microsoft.com/office/drawing/2014/main" id="{B9A11A53-EB2D-545D-2607-15C6F59CD931}"/>
              </a:ext>
            </a:extLst>
          </p:cNvPr>
          <p:cNvSpPr txBox="1"/>
          <p:nvPr/>
        </p:nvSpPr>
        <p:spPr>
          <a:xfrm>
            <a:off x="-5057609" y="3672545"/>
            <a:ext cx="13703968" cy="584775"/>
          </a:xfrm>
          <a:prstGeom prst="rect">
            <a:avLst/>
          </a:prstGeom>
          <a:noFill/>
        </p:spPr>
        <p:txBody>
          <a:bodyPr wrap="square">
            <a:spAutoFit/>
          </a:bodyPr>
          <a:lstStyle/>
          <a:p>
            <a:pPr algn="ctr"/>
            <a:r>
              <a:rPr lang="en-GB" sz="3200" dirty="0">
                <a:solidFill>
                  <a:schemeClr val="bg1"/>
                </a:solidFill>
                <a:latin typeface="Tw Cen MT Condensed Extra Bold" panose="020B0803020202020204" pitchFamily="34" charset="0"/>
              </a:rPr>
              <a:t>MIDDLE</a:t>
            </a:r>
          </a:p>
        </p:txBody>
      </p:sp>
      <p:sp>
        <p:nvSpPr>
          <p:cNvPr id="11" name="TextBox 10">
            <a:extLst>
              <a:ext uri="{FF2B5EF4-FFF2-40B4-BE49-F238E27FC236}">
                <a16:creationId xmlns:a16="http://schemas.microsoft.com/office/drawing/2014/main" id="{75B94A35-4745-78A9-13DB-2AE31A7FA4B7}"/>
              </a:ext>
            </a:extLst>
          </p:cNvPr>
          <p:cNvSpPr txBox="1"/>
          <p:nvPr/>
        </p:nvSpPr>
        <p:spPr>
          <a:xfrm>
            <a:off x="2805594" y="3136782"/>
            <a:ext cx="8593611" cy="1631216"/>
          </a:xfrm>
          <a:prstGeom prst="rect">
            <a:avLst/>
          </a:prstGeom>
          <a:noFill/>
        </p:spPr>
        <p:txBody>
          <a:bodyPr wrap="square" rtlCol="0">
            <a:spAutoFit/>
          </a:bodyPr>
          <a:lstStyle/>
          <a:p>
            <a:pPr algn="ctr"/>
            <a:r>
              <a:rPr lang="en-GB" sz="2000" dirty="0">
                <a:latin typeface="Tw Cen MT Condensed Extra Bold" panose="020B0803020202020204" pitchFamily="34" charset="0"/>
              </a:rPr>
              <a:t>Batting Average (Average runs in an inning) &gt; 40</a:t>
            </a:r>
          </a:p>
          <a:p>
            <a:pPr algn="ctr"/>
            <a:r>
              <a:rPr lang="en-GB" sz="2000" dirty="0">
                <a:latin typeface="Tw Cen MT Condensed Extra Bold" panose="020B0803020202020204" pitchFamily="34" charset="0"/>
              </a:rPr>
              <a:t>Strike Rate (Number of runs per 100 balls) &gt; 85</a:t>
            </a:r>
          </a:p>
          <a:p>
            <a:pPr algn="ctr"/>
            <a:r>
              <a:rPr lang="en-GB" sz="2000" dirty="0">
                <a:latin typeface="Tw Cen MT Condensed Extra Bold" panose="020B0803020202020204" pitchFamily="34" charset="0"/>
              </a:rPr>
              <a:t>Innings Batted (Total Innings Batted) &gt; 20</a:t>
            </a:r>
          </a:p>
          <a:p>
            <a:pPr algn="ctr"/>
            <a:r>
              <a:rPr lang="en-GB" sz="2000" dirty="0">
                <a:latin typeface="Tw Cen MT Condensed Extra Bold" panose="020B0803020202020204" pitchFamily="34" charset="0"/>
              </a:rPr>
              <a:t>Av Balls faced (Average balls faced by the batter in an innings) &gt; 25</a:t>
            </a:r>
          </a:p>
          <a:p>
            <a:pPr algn="ctr"/>
            <a:r>
              <a:rPr lang="en-GB" sz="2000" dirty="0">
                <a:latin typeface="Tw Cen MT Condensed Extra Bold" panose="020B0803020202020204" pitchFamily="34" charset="0"/>
              </a:rPr>
              <a:t>Boundary % (Percentage of runs scored as a </a:t>
            </a:r>
            <a:r>
              <a:rPr lang="en-GB" sz="2000" dirty="0" err="1">
                <a:latin typeface="Tw Cen MT Condensed Extra Bold" panose="020B0803020202020204" pitchFamily="34" charset="0"/>
              </a:rPr>
              <a:t>boundry</a:t>
            </a:r>
            <a:r>
              <a:rPr lang="en-GB" sz="2000" dirty="0">
                <a:latin typeface="Tw Cen MT Condensed Extra Bold" panose="020B0803020202020204" pitchFamily="34" charset="0"/>
              </a:rPr>
              <a:t>) &gt; 35</a:t>
            </a:r>
          </a:p>
        </p:txBody>
      </p:sp>
      <p:sp>
        <p:nvSpPr>
          <p:cNvPr id="14" name="TextBox 13">
            <a:extLst>
              <a:ext uri="{FF2B5EF4-FFF2-40B4-BE49-F238E27FC236}">
                <a16:creationId xmlns:a16="http://schemas.microsoft.com/office/drawing/2014/main" id="{28600938-DB3E-92D6-0373-C62F35342A0D}"/>
              </a:ext>
            </a:extLst>
          </p:cNvPr>
          <p:cNvSpPr txBox="1"/>
          <p:nvPr/>
        </p:nvSpPr>
        <p:spPr>
          <a:xfrm>
            <a:off x="3647330" y="5536550"/>
            <a:ext cx="13703968" cy="584775"/>
          </a:xfrm>
          <a:prstGeom prst="rect">
            <a:avLst/>
          </a:prstGeom>
          <a:noFill/>
        </p:spPr>
        <p:txBody>
          <a:bodyPr wrap="square">
            <a:spAutoFit/>
          </a:bodyPr>
          <a:lstStyle/>
          <a:p>
            <a:pPr algn="ctr"/>
            <a:r>
              <a:rPr lang="en-GB" sz="3200" dirty="0">
                <a:solidFill>
                  <a:schemeClr val="bg1"/>
                </a:solidFill>
                <a:latin typeface="Tw Cen MT Condensed Extra Bold" panose="020B0803020202020204" pitchFamily="34" charset="0"/>
              </a:rPr>
              <a:t>LOWER</a:t>
            </a:r>
          </a:p>
        </p:txBody>
      </p:sp>
    </p:spTree>
    <p:extLst>
      <p:ext uri="{BB962C8B-B14F-4D97-AF65-F5344CB8AC3E}">
        <p14:creationId xmlns:p14="http://schemas.microsoft.com/office/powerpoint/2010/main" val="93650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3427</TotalTime>
  <Words>1416</Words>
  <Application>Microsoft Office PowerPoint</Application>
  <PresentationFormat>Widescreen</PresentationFormat>
  <Paragraphs>111</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Söhne</vt:lpstr>
      <vt:lpstr>Tw Cen MT Condensed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Sara.B</dc:creator>
  <cp:lastModifiedBy>Sara.B</cp:lastModifiedBy>
  <cp:revision>7</cp:revision>
  <dcterms:created xsi:type="dcterms:W3CDTF">2023-11-28T09:40:37Z</dcterms:created>
  <dcterms:modified xsi:type="dcterms:W3CDTF">2023-12-18T09:16:23Z</dcterms:modified>
</cp:coreProperties>
</file>